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handoutMasterIdLst>
    <p:handoutMasterId r:id="rId30"/>
  </p:handoutMasterIdLst>
  <p:sldIdLst>
    <p:sldId id="354" r:id="rId2"/>
    <p:sldId id="314" r:id="rId3"/>
    <p:sldId id="355" r:id="rId4"/>
    <p:sldId id="326" r:id="rId5"/>
    <p:sldId id="327" r:id="rId6"/>
    <p:sldId id="359" r:id="rId7"/>
    <p:sldId id="328"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6" r:id="rId25"/>
    <p:sldId id="377" r:id="rId26"/>
    <p:sldId id="378" r:id="rId27"/>
    <p:sldId id="379" r:id="rId28"/>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95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55" autoAdjust="0"/>
    <p:restoredTop sz="94563" autoAdjust="0"/>
  </p:normalViewPr>
  <p:slideViewPr>
    <p:cSldViewPr snapToGrid="0">
      <p:cViewPr varScale="1">
        <p:scale>
          <a:sx n="106" d="100"/>
          <a:sy n="106" d="100"/>
        </p:scale>
        <p:origin x="71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6578"/>
          </a:xfrm>
          <a:prstGeom prst="rect">
            <a:avLst/>
          </a:prstGeom>
        </p:spPr>
        <p:txBody>
          <a:bodyPr vert="horz" lIns="91440" tIns="45720" rIns="91440" bIns="45720" rtlCol="0"/>
          <a:lstStyle>
            <a:lvl1pPr algn="l">
              <a:defRPr sz="1200"/>
            </a:lvl1pPr>
          </a:lstStyle>
          <a:p>
            <a:endParaRPr lang="es-PR"/>
          </a:p>
        </p:txBody>
      </p:sp>
      <p:sp>
        <p:nvSpPr>
          <p:cNvPr id="3" name="Date Placeholder 2"/>
          <p:cNvSpPr>
            <a:spLocks noGrp="1"/>
          </p:cNvSpPr>
          <p:nvPr>
            <p:ph type="dt" sz="quarter" idx="1"/>
          </p:nvPr>
        </p:nvSpPr>
        <p:spPr>
          <a:xfrm>
            <a:off x="3884027" y="0"/>
            <a:ext cx="2972421" cy="466578"/>
          </a:xfrm>
          <a:prstGeom prst="rect">
            <a:avLst/>
          </a:prstGeom>
        </p:spPr>
        <p:txBody>
          <a:bodyPr vert="horz" lIns="91440" tIns="45720" rIns="91440" bIns="45720" rtlCol="0"/>
          <a:lstStyle>
            <a:lvl1pPr algn="r">
              <a:defRPr sz="1200"/>
            </a:lvl1pPr>
          </a:lstStyle>
          <a:p>
            <a:fld id="{5A811FE3-5D5C-4A96-8AED-6C106A9DF879}" type="datetimeFigureOut">
              <a:rPr lang="es-PR" smtClean="0"/>
              <a:t>20/09/2016</a:t>
            </a:fld>
            <a:endParaRPr lang="es-PR"/>
          </a:p>
        </p:txBody>
      </p:sp>
      <p:sp>
        <p:nvSpPr>
          <p:cNvPr id="4" name="Footer Placeholder 3"/>
          <p:cNvSpPr>
            <a:spLocks noGrp="1"/>
          </p:cNvSpPr>
          <p:nvPr>
            <p:ph type="ftr" sz="quarter" idx="2"/>
          </p:nvPr>
        </p:nvSpPr>
        <p:spPr>
          <a:xfrm>
            <a:off x="1" y="8829822"/>
            <a:ext cx="2972421" cy="466578"/>
          </a:xfrm>
          <a:prstGeom prst="rect">
            <a:avLst/>
          </a:prstGeom>
        </p:spPr>
        <p:txBody>
          <a:bodyPr vert="horz" lIns="91440" tIns="45720" rIns="91440" bIns="45720" rtlCol="0" anchor="b"/>
          <a:lstStyle>
            <a:lvl1pPr algn="l">
              <a:defRPr sz="1200"/>
            </a:lvl1pPr>
          </a:lstStyle>
          <a:p>
            <a:endParaRPr lang="es-PR"/>
          </a:p>
        </p:txBody>
      </p:sp>
      <p:sp>
        <p:nvSpPr>
          <p:cNvPr id="5" name="Slide Number Placeholder 4"/>
          <p:cNvSpPr>
            <a:spLocks noGrp="1"/>
          </p:cNvSpPr>
          <p:nvPr>
            <p:ph type="sldNum" sz="quarter" idx="3"/>
          </p:nvPr>
        </p:nvSpPr>
        <p:spPr>
          <a:xfrm>
            <a:off x="3884027" y="8829822"/>
            <a:ext cx="2972421" cy="466578"/>
          </a:xfrm>
          <a:prstGeom prst="rect">
            <a:avLst/>
          </a:prstGeom>
        </p:spPr>
        <p:txBody>
          <a:bodyPr vert="horz" lIns="91440" tIns="45720" rIns="91440" bIns="45720" rtlCol="0" anchor="b"/>
          <a:lstStyle>
            <a:lvl1pPr algn="r">
              <a:defRPr sz="1200"/>
            </a:lvl1pPr>
          </a:lstStyle>
          <a:p>
            <a:fld id="{BD63BE8C-8008-4E69-AF66-D9A65944D39D}" type="slidenum">
              <a:rPr lang="es-PR" smtClean="0"/>
              <a:t>‹#›</a:t>
            </a:fld>
            <a:endParaRPr lang="es-PR"/>
          </a:p>
        </p:txBody>
      </p:sp>
    </p:spTree>
    <p:extLst>
      <p:ext uri="{BB962C8B-B14F-4D97-AF65-F5344CB8AC3E}">
        <p14:creationId xmlns:p14="http://schemas.microsoft.com/office/powerpoint/2010/main" val="1064569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72421" cy="465621"/>
          </a:xfrm>
          <a:prstGeom prst="rect">
            <a:avLst/>
          </a:prstGeom>
        </p:spPr>
        <p:txBody>
          <a:bodyPr vert="horz" lIns="91440" tIns="45720" rIns="91440" bIns="45720" rtlCol="0"/>
          <a:lstStyle>
            <a:lvl1pPr algn="l">
              <a:defRPr sz="1200"/>
            </a:lvl1pPr>
          </a:lstStyle>
          <a:p>
            <a:endParaRPr lang="es-PR" dirty="0"/>
          </a:p>
        </p:txBody>
      </p:sp>
      <p:sp>
        <p:nvSpPr>
          <p:cNvPr id="3" name="Date Placeholder 2"/>
          <p:cNvSpPr>
            <a:spLocks noGrp="1"/>
          </p:cNvSpPr>
          <p:nvPr>
            <p:ph type="dt" idx="1"/>
          </p:nvPr>
        </p:nvSpPr>
        <p:spPr>
          <a:xfrm>
            <a:off x="3884029" y="0"/>
            <a:ext cx="2972421" cy="465621"/>
          </a:xfrm>
          <a:prstGeom prst="rect">
            <a:avLst/>
          </a:prstGeom>
        </p:spPr>
        <p:txBody>
          <a:bodyPr vert="horz" lIns="91440" tIns="45720" rIns="91440" bIns="45720" rtlCol="0"/>
          <a:lstStyle>
            <a:lvl1pPr algn="r">
              <a:defRPr sz="1200"/>
            </a:lvl1pPr>
          </a:lstStyle>
          <a:p>
            <a:fld id="{80343A04-33C9-42CB-BB05-14A8C10578A3}" type="datetimeFigureOut">
              <a:rPr lang="es-PR" smtClean="0"/>
              <a:t>20/09/2016</a:t>
            </a:fld>
            <a:endParaRPr lang="es-PR" dirty="0"/>
          </a:p>
        </p:txBody>
      </p:sp>
      <p:sp>
        <p:nvSpPr>
          <p:cNvPr id="4" name="Slide Image Placeholder 3"/>
          <p:cNvSpPr>
            <a:spLocks noGrp="1" noRot="1" noChangeAspect="1"/>
          </p:cNvSpPr>
          <p:nvPr>
            <p:ph type="sldImg" idx="2"/>
          </p:nvPr>
        </p:nvSpPr>
        <p:spPr>
          <a:xfrm>
            <a:off x="330200" y="696913"/>
            <a:ext cx="6197600" cy="3487737"/>
          </a:xfrm>
          <a:prstGeom prst="rect">
            <a:avLst/>
          </a:prstGeom>
          <a:noFill/>
          <a:ln w="12700">
            <a:solidFill>
              <a:prstClr val="black"/>
            </a:solidFill>
          </a:ln>
        </p:spPr>
        <p:txBody>
          <a:bodyPr vert="horz" lIns="91440" tIns="45720" rIns="91440" bIns="45720" rtlCol="0" anchor="ctr"/>
          <a:lstStyle/>
          <a:p>
            <a:endParaRPr lang="es-PR" dirty="0"/>
          </a:p>
        </p:txBody>
      </p:sp>
      <p:sp>
        <p:nvSpPr>
          <p:cNvPr id="5" name="Notes Placeholder 4"/>
          <p:cNvSpPr>
            <a:spLocks noGrp="1"/>
          </p:cNvSpPr>
          <p:nvPr>
            <p:ph type="body" sz="quarter" idx="3"/>
          </p:nvPr>
        </p:nvSpPr>
        <p:spPr>
          <a:xfrm>
            <a:off x="686421" y="4416192"/>
            <a:ext cx="5485158" cy="41825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6" name="Footer Placeholder 5"/>
          <p:cNvSpPr>
            <a:spLocks noGrp="1"/>
          </p:cNvSpPr>
          <p:nvPr>
            <p:ph type="ftr" sz="quarter" idx="4"/>
          </p:nvPr>
        </p:nvSpPr>
        <p:spPr>
          <a:xfrm>
            <a:off x="3" y="8829180"/>
            <a:ext cx="2972421" cy="465621"/>
          </a:xfrm>
          <a:prstGeom prst="rect">
            <a:avLst/>
          </a:prstGeom>
        </p:spPr>
        <p:txBody>
          <a:bodyPr vert="horz" lIns="91440" tIns="45720" rIns="91440" bIns="45720" rtlCol="0" anchor="b"/>
          <a:lstStyle>
            <a:lvl1pPr algn="l">
              <a:defRPr sz="1200"/>
            </a:lvl1pPr>
          </a:lstStyle>
          <a:p>
            <a:endParaRPr lang="es-PR" dirty="0"/>
          </a:p>
        </p:txBody>
      </p:sp>
      <p:sp>
        <p:nvSpPr>
          <p:cNvPr id="7" name="Slide Number Placeholder 6"/>
          <p:cNvSpPr>
            <a:spLocks noGrp="1"/>
          </p:cNvSpPr>
          <p:nvPr>
            <p:ph type="sldNum" sz="quarter" idx="5"/>
          </p:nvPr>
        </p:nvSpPr>
        <p:spPr>
          <a:xfrm>
            <a:off x="3884029" y="8829180"/>
            <a:ext cx="2972421" cy="465621"/>
          </a:xfrm>
          <a:prstGeom prst="rect">
            <a:avLst/>
          </a:prstGeom>
        </p:spPr>
        <p:txBody>
          <a:bodyPr vert="horz" lIns="91440" tIns="45720" rIns="91440" bIns="45720" rtlCol="0" anchor="b"/>
          <a:lstStyle>
            <a:lvl1pPr algn="r">
              <a:defRPr sz="1200"/>
            </a:lvl1pPr>
          </a:lstStyle>
          <a:p>
            <a:fld id="{7A1BE72D-17D8-4712-8391-5513A82F5A79}" type="slidenum">
              <a:rPr lang="es-PR" smtClean="0"/>
              <a:t>‹#›</a:t>
            </a:fld>
            <a:endParaRPr lang="es-PR" dirty="0"/>
          </a:p>
        </p:txBody>
      </p:sp>
    </p:spTree>
    <p:extLst>
      <p:ext uri="{BB962C8B-B14F-4D97-AF65-F5344CB8AC3E}">
        <p14:creationId xmlns:p14="http://schemas.microsoft.com/office/powerpoint/2010/main" val="368624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a:p>
        </p:txBody>
      </p:sp>
      <p:sp>
        <p:nvSpPr>
          <p:cNvPr id="4" name="Slide Number Placeholder 3"/>
          <p:cNvSpPr>
            <a:spLocks noGrp="1"/>
          </p:cNvSpPr>
          <p:nvPr>
            <p:ph type="sldNum" sz="quarter" idx="10"/>
          </p:nvPr>
        </p:nvSpPr>
        <p:spPr/>
        <p:txBody>
          <a:bodyPr/>
          <a:lstStyle/>
          <a:p>
            <a:fld id="{7A1BE72D-17D8-4712-8391-5513A82F5A79}" type="slidenum">
              <a:rPr lang="es-PR" smtClean="0"/>
              <a:t>1</a:t>
            </a:fld>
            <a:endParaRPr lang="es-PR" dirty="0"/>
          </a:p>
        </p:txBody>
      </p:sp>
    </p:spTree>
    <p:extLst>
      <p:ext uri="{BB962C8B-B14F-4D97-AF65-F5344CB8AC3E}">
        <p14:creationId xmlns:p14="http://schemas.microsoft.com/office/powerpoint/2010/main" val="3032559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28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chor="b">
            <a:normAutofit/>
          </a:bodyPr>
          <a:lstStyle>
            <a:lvl1pPr marL="0" indent="0" algn="ctr">
              <a:buNone/>
              <a:defRPr sz="105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4117027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C4A3F-3166-4CE4-9484-AD5363A67932}" type="datetime4">
              <a:rPr lang="es-PR" smtClean="0"/>
              <a:t>20 de septiembre de 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1483782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6A9427-9C69-4FBC-AD3A-0B498714A32F}" type="datetime4">
              <a:rPr lang="es-PR" smtClean="0"/>
              <a:t>20 de septiembre de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1486460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3EE9FA-7681-47E3-B236-56C7243F4647}" type="datetime4">
              <a:rPr lang="es-PR" smtClean="0"/>
              <a:t>20 de septiembre de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308955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0" indent="0" algn="just">
              <a:lnSpc>
                <a:spcPct val="150000"/>
              </a:lnSpc>
              <a:spcBef>
                <a:spcPts val="200"/>
              </a:spcBef>
              <a:spcAft>
                <a:spcPts val="200"/>
              </a:spcAft>
              <a:buNone/>
              <a:defRPr sz="1600"/>
            </a:lvl1pPr>
          </a:lstStyle>
          <a:p>
            <a:pPr lvl="0"/>
            <a:r>
              <a:rPr lang="en-US" dirty="0" smtClean="0"/>
              <a:t>Click to edit Master text </a:t>
            </a:r>
            <a:r>
              <a:rPr lang="en-US" dirty="0" smtClean="0"/>
              <a:t>styles</a:t>
            </a:r>
            <a:endParaRPr lang="en-US" dirty="0" smtClean="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163069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normAutofit/>
          </a:bodyPr>
          <a:lstStyle>
            <a:lvl1pPr marL="0" indent="0">
              <a:lnSpc>
                <a:spcPct val="100000"/>
              </a:lnSpc>
              <a:spcBef>
                <a:spcPts val="0"/>
              </a:spcBef>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b="1"/>
            </a:lvl1pPr>
          </a:lstStyle>
          <a:p>
            <a:fld id="{3BFD19DB-679A-4367-A65C-6DF58A1E2462}" type="datetime4">
              <a:rPr lang="es-PR" smtClean="0"/>
              <a:pPr/>
              <a:t>20 de septiembre de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1998645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E98696-76C9-4D9E-8215-9EFF9E6F721C}" type="datetime4">
              <a:rPr lang="es-PR" smtClean="0"/>
              <a:t>20 de septiembre de 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1909708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A8B83E-8531-407F-9BF5-D5DDADAFE225}" type="datetime4">
              <a:rPr lang="es-PR" smtClean="0"/>
              <a:t>20 de septiembre de 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799724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D4D2FC-56AD-47B6-ADBC-BFA46100FA8D}" type="datetime4">
              <a:rPr lang="es-PR" smtClean="0"/>
              <a:t>20 de septiembre de 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306376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822233-FEDD-4CC2-95FD-5FB962398672}" type="datetime4">
              <a:rPr lang="es-PR" smtClean="0"/>
              <a:t>20 de septiembre de 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2108870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JP">
    <p:spTree>
      <p:nvGrpSpPr>
        <p:cNvPr id="1" name=""/>
        <p:cNvGrpSpPr/>
        <p:nvPr/>
      </p:nvGrpSpPr>
      <p:grpSpPr>
        <a:xfrm>
          <a:off x="0" y="0"/>
          <a:ext cx="0" cy="0"/>
          <a:chOff x="0" y="0"/>
          <a:chExt cx="0" cy="0"/>
        </a:xfrm>
      </p:grpSpPr>
      <p:grpSp>
        <p:nvGrpSpPr>
          <p:cNvPr id="5" name="Group 4"/>
          <p:cNvGrpSpPr/>
          <p:nvPr userDrawn="1"/>
        </p:nvGrpSpPr>
        <p:grpSpPr>
          <a:xfrm>
            <a:off x="4169029" y="2124995"/>
            <a:ext cx="3853942" cy="2608010"/>
            <a:chOff x="2254250" y="668338"/>
            <a:chExt cx="4635501" cy="3136900"/>
          </a:xfrm>
          <a:solidFill>
            <a:schemeClr val="accent6"/>
          </a:solidFill>
        </p:grpSpPr>
        <p:sp>
          <p:nvSpPr>
            <p:cNvPr id="6" name="Freeform 5"/>
            <p:cNvSpPr>
              <a:spLocks/>
            </p:cNvSpPr>
            <p:nvPr userDrawn="1"/>
          </p:nvSpPr>
          <p:spPr bwMode="auto">
            <a:xfrm>
              <a:off x="2254250" y="2990850"/>
              <a:ext cx="190500" cy="404813"/>
            </a:xfrm>
            <a:custGeom>
              <a:avLst/>
              <a:gdLst>
                <a:gd name="T0" fmla="*/ 57 w 101"/>
                <a:gd name="T1" fmla="*/ 0 h 214"/>
                <a:gd name="T2" fmla="*/ 101 w 101"/>
                <a:gd name="T3" fmla="*/ 0 h 214"/>
                <a:gd name="T4" fmla="*/ 101 w 101"/>
                <a:gd name="T5" fmla="*/ 133 h 214"/>
                <a:gd name="T6" fmla="*/ 32 w 101"/>
                <a:gd name="T7" fmla="*/ 214 h 214"/>
                <a:gd name="T8" fmla="*/ 0 w 101"/>
                <a:gd name="T9" fmla="*/ 209 h 214"/>
                <a:gd name="T10" fmla="*/ 4 w 101"/>
                <a:gd name="T11" fmla="*/ 170 h 214"/>
                <a:gd name="T12" fmla="*/ 27 w 101"/>
                <a:gd name="T13" fmla="*/ 174 h 214"/>
                <a:gd name="T14" fmla="*/ 57 w 101"/>
                <a:gd name="T15" fmla="*/ 133 h 214"/>
                <a:gd name="T16" fmla="*/ 57 w 101"/>
                <a:gd name="T17"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214">
                  <a:moveTo>
                    <a:pt x="57" y="0"/>
                  </a:moveTo>
                  <a:cubicBezTo>
                    <a:pt x="101" y="0"/>
                    <a:pt x="101" y="0"/>
                    <a:pt x="101" y="0"/>
                  </a:cubicBezTo>
                  <a:cubicBezTo>
                    <a:pt x="101" y="133"/>
                    <a:pt x="101" y="133"/>
                    <a:pt x="101" y="133"/>
                  </a:cubicBezTo>
                  <a:cubicBezTo>
                    <a:pt x="101" y="193"/>
                    <a:pt x="75" y="214"/>
                    <a:pt x="32" y="214"/>
                  </a:cubicBezTo>
                  <a:cubicBezTo>
                    <a:pt x="22" y="214"/>
                    <a:pt x="8" y="212"/>
                    <a:pt x="0" y="209"/>
                  </a:cubicBezTo>
                  <a:cubicBezTo>
                    <a:pt x="4" y="170"/>
                    <a:pt x="4" y="170"/>
                    <a:pt x="4" y="170"/>
                  </a:cubicBezTo>
                  <a:cubicBezTo>
                    <a:pt x="11" y="173"/>
                    <a:pt x="18" y="174"/>
                    <a:pt x="27" y="174"/>
                  </a:cubicBezTo>
                  <a:cubicBezTo>
                    <a:pt x="46" y="174"/>
                    <a:pt x="57" y="165"/>
                    <a:pt x="57" y="133"/>
                  </a:cubicBezTo>
                  <a:lnTo>
                    <a:pt x="57"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7" name="Freeform 6"/>
            <p:cNvSpPr>
              <a:spLocks/>
            </p:cNvSpPr>
            <p:nvPr userDrawn="1"/>
          </p:nvSpPr>
          <p:spPr bwMode="auto">
            <a:xfrm>
              <a:off x="2503488" y="3109913"/>
              <a:ext cx="212725" cy="284163"/>
            </a:xfrm>
            <a:custGeom>
              <a:avLst/>
              <a:gdLst>
                <a:gd name="T0" fmla="*/ 31 w 112"/>
                <a:gd name="T1" fmla="*/ 0 h 150"/>
                <a:gd name="T2" fmla="*/ 31 w 112"/>
                <a:gd name="T3" fmla="*/ 85 h 150"/>
                <a:gd name="T4" fmla="*/ 56 w 112"/>
                <a:gd name="T5" fmla="*/ 123 h 150"/>
                <a:gd name="T6" fmla="*/ 81 w 112"/>
                <a:gd name="T7" fmla="*/ 85 h 150"/>
                <a:gd name="T8" fmla="*/ 81 w 112"/>
                <a:gd name="T9" fmla="*/ 0 h 150"/>
                <a:gd name="T10" fmla="*/ 112 w 112"/>
                <a:gd name="T11" fmla="*/ 0 h 150"/>
                <a:gd name="T12" fmla="*/ 112 w 112"/>
                <a:gd name="T13" fmla="*/ 83 h 150"/>
                <a:gd name="T14" fmla="*/ 55 w 112"/>
                <a:gd name="T15" fmla="*/ 150 h 150"/>
                <a:gd name="T16" fmla="*/ 0 w 112"/>
                <a:gd name="T17" fmla="*/ 82 h 150"/>
                <a:gd name="T18" fmla="*/ 0 w 112"/>
                <a:gd name="T19" fmla="*/ 0 h 150"/>
                <a:gd name="T20" fmla="*/ 31 w 112"/>
                <a:gd name="T21"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 h="150">
                  <a:moveTo>
                    <a:pt x="31" y="0"/>
                  </a:moveTo>
                  <a:cubicBezTo>
                    <a:pt x="31" y="85"/>
                    <a:pt x="31" y="85"/>
                    <a:pt x="31" y="85"/>
                  </a:cubicBezTo>
                  <a:cubicBezTo>
                    <a:pt x="31" y="110"/>
                    <a:pt x="40" y="123"/>
                    <a:pt x="56" y="123"/>
                  </a:cubicBezTo>
                  <a:cubicBezTo>
                    <a:pt x="72" y="123"/>
                    <a:pt x="81" y="111"/>
                    <a:pt x="81" y="85"/>
                  </a:cubicBezTo>
                  <a:cubicBezTo>
                    <a:pt x="81" y="0"/>
                    <a:pt x="81" y="0"/>
                    <a:pt x="81" y="0"/>
                  </a:cubicBezTo>
                  <a:cubicBezTo>
                    <a:pt x="112" y="0"/>
                    <a:pt x="112" y="0"/>
                    <a:pt x="112" y="0"/>
                  </a:cubicBezTo>
                  <a:cubicBezTo>
                    <a:pt x="112" y="83"/>
                    <a:pt x="112" y="83"/>
                    <a:pt x="112" y="83"/>
                  </a:cubicBezTo>
                  <a:cubicBezTo>
                    <a:pt x="112" y="128"/>
                    <a:pt x="91" y="150"/>
                    <a:pt x="55" y="150"/>
                  </a:cubicBezTo>
                  <a:cubicBezTo>
                    <a:pt x="20" y="150"/>
                    <a:pt x="0" y="129"/>
                    <a:pt x="0" y="82"/>
                  </a:cubicBezTo>
                  <a:cubicBezTo>
                    <a:pt x="0" y="0"/>
                    <a:pt x="0" y="0"/>
                    <a:pt x="0" y="0"/>
                  </a:cubicBezTo>
                  <a:lnTo>
                    <a:pt x="31"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8" name="Freeform 7"/>
            <p:cNvSpPr>
              <a:spLocks/>
            </p:cNvSpPr>
            <p:nvPr userDrawn="1"/>
          </p:nvSpPr>
          <p:spPr bwMode="auto">
            <a:xfrm>
              <a:off x="2767013" y="3109913"/>
              <a:ext cx="214313" cy="280988"/>
            </a:xfrm>
            <a:custGeom>
              <a:avLst/>
              <a:gdLst>
                <a:gd name="T0" fmla="*/ 0 w 113"/>
                <a:gd name="T1" fmla="*/ 148 h 148"/>
                <a:gd name="T2" fmla="*/ 0 w 113"/>
                <a:gd name="T3" fmla="*/ 0 h 148"/>
                <a:gd name="T4" fmla="*/ 36 w 113"/>
                <a:gd name="T5" fmla="*/ 0 h 148"/>
                <a:gd name="T6" fmla="*/ 64 w 113"/>
                <a:gd name="T7" fmla="*/ 54 h 148"/>
                <a:gd name="T8" fmla="*/ 87 w 113"/>
                <a:gd name="T9" fmla="*/ 105 h 148"/>
                <a:gd name="T10" fmla="*/ 87 w 113"/>
                <a:gd name="T11" fmla="*/ 105 h 148"/>
                <a:gd name="T12" fmla="*/ 85 w 113"/>
                <a:gd name="T13" fmla="*/ 43 h 148"/>
                <a:gd name="T14" fmla="*/ 85 w 113"/>
                <a:gd name="T15" fmla="*/ 0 h 148"/>
                <a:gd name="T16" fmla="*/ 113 w 113"/>
                <a:gd name="T17" fmla="*/ 0 h 148"/>
                <a:gd name="T18" fmla="*/ 113 w 113"/>
                <a:gd name="T19" fmla="*/ 148 h 148"/>
                <a:gd name="T20" fmla="*/ 81 w 113"/>
                <a:gd name="T21" fmla="*/ 148 h 148"/>
                <a:gd name="T22" fmla="*/ 51 w 113"/>
                <a:gd name="T23" fmla="*/ 91 h 148"/>
                <a:gd name="T24" fmla="*/ 28 w 113"/>
                <a:gd name="T25" fmla="*/ 38 h 148"/>
                <a:gd name="T26" fmla="*/ 27 w 113"/>
                <a:gd name="T27" fmla="*/ 38 h 148"/>
                <a:gd name="T28" fmla="*/ 28 w 113"/>
                <a:gd name="T29" fmla="*/ 103 h 148"/>
                <a:gd name="T30" fmla="*/ 28 w 113"/>
                <a:gd name="T31" fmla="*/ 148 h 148"/>
                <a:gd name="T32" fmla="*/ 0 w 113"/>
                <a:gd name="T33" fmla="*/ 14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3" h="148">
                  <a:moveTo>
                    <a:pt x="0" y="148"/>
                  </a:moveTo>
                  <a:cubicBezTo>
                    <a:pt x="0" y="0"/>
                    <a:pt x="0" y="0"/>
                    <a:pt x="0" y="0"/>
                  </a:cubicBezTo>
                  <a:cubicBezTo>
                    <a:pt x="36" y="0"/>
                    <a:pt x="36" y="0"/>
                    <a:pt x="36" y="0"/>
                  </a:cubicBezTo>
                  <a:cubicBezTo>
                    <a:pt x="64" y="54"/>
                    <a:pt x="64" y="54"/>
                    <a:pt x="64" y="54"/>
                  </a:cubicBezTo>
                  <a:cubicBezTo>
                    <a:pt x="72" y="70"/>
                    <a:pt x="80" y="88"/>
                    <a:pt x="87" y="105"/>
                  </a:cubicBezTo>
                  <a:cubicBezTo>
                    <a:pt x="87" y="105"/>
                    <a:pt x="87" y="105"/>
                    <a:pt x="87" y="105"/>
                  </a:cubicBezTo>
                  <a:cubicBezTo>
                    <a:pt x="85" y="85"/>
                    <a:pt x="85" y="65"/>
                    <a:pt x="85" y="43"/>
                  </a:cubicBezTo>
                  <a:cubicBezTo>
                    <a:pt x="85" y="0"/>
                    <a:pt x="85" y="0"/>
                    <a:pt x="85" y="0"/>
                  </a:cubicBezTo>
                  <a:cubicBezTo>
                    <a:pt x="113" y="0"/>
                    <a:pt x="113" y="0"/>
                    <a:pt x="113" y="0"/>
                  </a:cubicBezTo>
                  <a:cubicBezTo>
                    <a:pt x="113" y="148"/>
                    <a:pt x="113" y="148"/>
                    <a:pt x="113" y="148"/>
                  </a:cubicBezTo>
                  <a:cubicBezTo>
                    <a:pt x="81" y="148"/>
                    <a:pt x="81" y="148"/>
                    <a:pt x="81" y="148"/>
                  </a:cubicBezTo>
                  <a:cubicBezTo>
                    <a:pt x="51" y="91"/>
                    <a:pt x="51" y="91"/>
                    <a:pt x="51" y="91"/>
                  </a:cubicBezTo>
                  <a:cubicBezTo>
                    <a:pt x="43" y="75"/>
                    <a:pt x="34" y="56"/>
                    <a:pt x="28" y="38"/>
                  </a:cubicBezTo>
                  <a:cubicBezTo>
                    <a:pt x="27" y="38"/>
                    <a:pt x="27" y="38"/>
                    <a:pt x="27" y="38"/>
                  </a:cubicBezTo>
                  <a:cubicBezTo>
                    <a:pt x="28" y="58"/>
                    <a:pt x="28" y="79"/>
                    <a:pt x="28" y="103"/>
                  </a:cubicBezTo>
                  <a:cubicBezTo>
                    <a:pt x="28" y="148"/>
                    <a:pt x="28" y="148"/>
                    <a:pt x="28" y="148"/>
                  </a:cubicBezTo>
                  <a:lnTo>
                    <a:pt x="0" y="148"/>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9" name="Freeform 8"/>
            <p:cNvSpPr>
              <a:spLocks/>
            </p:cNvSpPr>
            <p:nvPr userDrawn="1"/>
          </p:nvSpPr>
          <p:spPr bwMode="auto">
            <a:xfrm>
              <a:off x="3013075" y="3109913"/>
              <a:ext cx="200025" cy="280988"/>
            </a:xfrm>
            <a:custGeom>
              <a:avLst/>
              <a:gdLst>
                <a:gd name="T0" fmla="*/ 43 w 126"/>
                <a:gd name="T1" fmla="*/ 34 h 177"/>
                <a:gd name="T2" fmla="*/ 0 w 126"/>
                <a:gd name="T3" fmla="*/ 34 h 177"/>
                <a:gd name="T4" fmla="*/ 0 w 126"/>
                <a:gd name="T5" fmla="*/ 0 h 177"/>
                <a:gd name="T6" fmla="*/ 126 w 126"/>
                <a:gd name="T7" fmla="*/ 0 h 177"/>
                <a:gd name="T8" fmla="*/ 126 w 126"/>
                <a:gd name="T9" fmla="*/ 34 h 177"/>
                <a:gd name="T10" fmla="*/ 80 w 126"/>
                <a:gd name="T11" fmla="*/ 34 h 177"/>
                <a:gd name="T12" fmla="*/ 80 w 126"/>
                <a:gd name="T13" fmla="*/ 177 h 177"/>
                <a:gd name="T14" fmla="*/ 43 w 126"/>
                <a:gd name="T15" fmla="*/ 177 h 177"/>
                <a:gd name="T16" fmla="*/ 43 w 126"/>
                <a:gd name="T17" fmla="*/ 3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 h="177">
                  <a:moveTo>
                    <a:pt x="43" y="34"/>
                  </a:moveTo>
                  <a:lnTo>
                    <a:pt x="0" y="34"/>
                  </a:lnTo>
                  <a:lnTo>
                    <a:pt x="0" y="0"/>
                  </a:lnTo>
                  <a:lnTo>
                    <a:pt x="126" y="0"/>
                  </a:lnTo>
                  <a:lnTo>
                    <a:pt x="126" y="34"/>
                  </a:lnTo>
                  <a:lnTo>
                    <a:pt x="80" y="34"/>
                  </a:lnTo>
                  <a:lnTo>
                    <a:pt x="80" y="177"/>
                  </a:lnTo>
                  <a:lnTo>
                    <a:pt x="43" y="177"/>
                  </a:lnTo>
                  <a:lnTo>
                    <a:pt x="43" y="34"/>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0" name="Freeform 9"/>
            <p:cNvSpPr>
              <a:spLocks noEditPoints="1"/>
            </p:cNvSpPr>
            <p:nvPr userDrawn="1"/>
          </p:nvSpPr>
          <p:spPr bwMode="auto">
            <a:xfrm>
              <a:off x="3197225" y="3109913"/>
              <a:ext cx="236538" cy="280988"/>
            </a:xfrm>
            <a:custGeom>
              <a:avLst/>
              <a:gdLst>
                <a:gd name="T0" fmla="*/ 41 w 125"/>
                <a:gd name="T1" fmla="*/ 110 h 148"/>
                <a:gd name="T2" fmla="*/ 32 w 125"/>
                <a:gd name="T3" fmla="*/ 148 h 148"/>
                <a:gd name="T4" fmla="*/ 0 w 125"/>
                <a:gd name="T5" fmla="*/ 148 h 148"/>
                <a:gd name="T6" fmla="*/ 42 w 125"/>
                <a:gd name="T7" fmla="*/ 0 h 148"/>
                <a:gd name="T8" fmla="*/ 82 w 125"/>
                <a:gd name="T9" fmla="*/ 0 h 148"/>
                <a:gd name="T10" fmla="*/ 125 w 125"/>
                <a:gd name="T11" fmla="*/ 148 h 148"/>
                <a:gd name="T12" fmla="*/ 91 w 125"/>
                <a:gd name="T13" fmla="*/ 148 h 148"/>
                <a:gd name="T14" fmla="*/ 81 w 125"/>
                <a:gd name="T15" fmla="*/ 110 h 148"/>
                <a:gd name="T16" fmla="*/ 41 w 125"/>
                <a:gd name="T17" fmla="*/ 110 h 148"/>
                <a:gd name="T18" fmla="*/ 76 w 125"/>
                <a:gd name="T19" fmla="*/ 85 h 148"/>
                <a:gd name="T20" fmla="*/ 68 w 125"/>
                <a:gd name="T21" fmla="*/ 53 h 148"/>
                <a:gd name="T22" fmla="*/ 61 w 125"/>
                <a:gd name="T23" fmla="*/ 25 h 148"/>
                <a:gd name="T24" fmla="*/ 60 w 125"/>
                <a:gd name="T25" fmla="*/ 25 h 148"/>
                <a:gd name="T26" fmla="*/ 54 w 125"/>
                <a:gd name="T27" fmla="*/ 53 h 148"/>
                <a:gd name="T28" fmla="*/ 46 w 125"/>
                <a:gd name="T29" fmla="*/ 85 h 148"/>
                <a:gd name="T30" fmla="*/ 76 w 125"/>
                <a:gd name="T31" fmla="*/ 85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5" h="148">
                  <a:moveTo>
                    <a:pt x="41" y="110"/>
                  </a:moveTo>
                  <a:cubicBezTo>
                    <a:pt x="32" y="148"/>
                    <a:pt x="32" y="148"/>
                    <a:pt x="32" y="148"/>
                  </a:cubicBezTo>
                  <a:cubicBezTo>
                    <a:pt x="0" y="148"/>
                    <a:pt x="0" y="148"/>
                    <a:pt x="0" y="148"/>
                  </a:cubicBezTo>
                  <a:cubicBezTo>
                    <a:pt x="42" y="0"/>
                    <a:pt x="42" y="0"/>
                    <a:pt x="42" y="0"/>
                  </a:cubicBezTo>
                  <a:cubicBezTo>
                    <a:pt x="82" y="0"/>
                    <a:pt x="82" y="0"/>
                    <a:pt x="82" y="0"/>
                  </a:cubicBezTo>
                  <a:cubicBezTo>
                    <a:pt x="125" y="148"/>
                    <a:pt x="125" y="148"/>
                    <a:pt x="125" y="148"/>
                  </a:cubicBezTo>
                  <a:cubicBezTo>
                    <a:pt x="91" y="148"/>
                    <a:pt x="91" y="148"/>
                    <a:pt x="91" y="148"/>
                  </a:cubicBezTo>
                  <a:cubicBezTo>
                    <a:pt x="81" y="110"/>
                    <a:pt x="81" y="110"/>
                    <a:pt x="81" y="110"/>
                  </a:cubicBezTo>
                  <a:lnTo>
                    <a:pt x="41" y="110"/>
                  </a:lnTo>
                  <a:close/>
                  <a:moveTo>
                    <a:pt x="76" y="85"/>
                  </a:moveTo>
                  <a:cubicBezTo>
                    <a:pt x="68" y="53"/>
                    <a:pt x="68" y="53"/>
                    <a:pt x="68" y="53"/>
                  </a:cubicBezTo>
                  <a:cubicBezTo>
                    <a:pt x="65" y="45"/>
                    <a:pt x="63" y="33"/>
                    <a:pt x="61" y="25"/>
                  </a:cubicBezTo>
                  <a:cubicBezTo>
                    <a:pt x="60" y="25"/>
                    <a:pt x="60" y="25"/>
                    <a:pt x="60" y="25"/>
                  </a:cubicBezTo>
                  <a:cubicBezTo>
                    <a:pt x="58" y="34"/>
                    <a:pt x="56" y="45"/>
                    <a:pt x="54" y="53"/>
                  </a:cubicBezTo>
                  <a:cubicBezTo>
                    <a:pt x="46" y="85"/>
                    <a:pt x="46" y="85"/>
                    <a:pt x="46" y="85"/>
                  </a:cubicBezTo>
                  <a:lnTo>
                    <a:pt x="76" y="85"/>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1" name="Freeform 10"/>
            <p:cNvSpPr>
              <a:spLocks noEditPoints="1"/>
            </p:cNvSpPr>
            <p:nvPr userDrawn="1"/>
          </p:nvSpPr>
          <p:spPr bwMode="auto">
            <a:xfrm>
              <a:off x="3544888" y="3108325"/>
              <a:ext cx="230188" cy="284163"/>
            </a:xfrm>
            <a:custGeom>
              <a:avLst/>
              <a:gdLst>
                <a:gd name="T0" fmla="*/ 0 w 121"/>
                <a:gd name="T1" fmla="*/ 3 h 150"/>
                <a:gd name="T2" fmla="*/ 41 w 121"/>
                <a:gd name="T3" fmla="*/ 0 h 150"/>
                <a:gd name="T4" fmla="*/ 98 w 121"/>
                <a:gd name="T5" fmla="*/ 16 h 150"/>
                <a:gd name="T6" fmla="*/ 121 w 121"/>
                <a:gd name="T7" fmla="*/ 71 h 150"/>
                <a:gd name="T8" fmla="*/ 98 w 121"/>
                <a:gd name="T9" fmla="*/ 131 h 150"/>
                <a:gd name="T10" fmla="*/ 35 w 121"/>
                <a:gd name="T11" fmla="*/ 150 h 150"/>
                <a:gd name="T12" fmla="*/ 0 w 121"/>
                <a:gd name="T13" fmla="*/ 148 h 150"/>
                <a:gd name="T14" fmla="*/ 0 w 121"/>
                <a:gd name="T15" fmla="*/ 3 h 150"/>
                <a:gd name="T16" fmla="*/ 31 w 121"/>
                <a:gd name="T17" fmla="*/ 123 h 150"/>
                <a:gd name="T18" fmla="*/ 41 w 121"/>
                <a:gd name="T19" fmla="*/ 124 h 150"/>
                <a:gd name="T20" fmla="*/ 88 w 121"/>
                <a:gd name="T21" fmla="*/ 72 h 150"/>
                <a:gd name="T22" fmla="*/ 45 w 121"/>
                <a:gd name="T23" fmla="*/ 25 h 150"/>
                <a:gd name="T24" fmla="*/ 31 w 121"/>
                <a:gd name="T25" fmla="*/ 27 h 150"/>
                <a:gd name="T26" fmla="*/ 31 w 121"/>
                <a:gd name="T27" fmla="*/ 123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 h="150">
                  <a:moveTo>
                    <a:pt x="0" y="3"/>
                  </a:moveTo>
                  <a:cubicBezTo>
                    <a:pt x="11" y="1"/>
                    <a:pt x="26" y="0"/>
                    <a:pt x="41" y="0"/>
                  </a:cubicBezTo>
                  <a:cubicBezTo>
                    <a:pt x="68" y="0"/>
                    <a:pt x="85" y="5"/>
                    <a:pt x="98" y="16"/>
                  </a:cubicBezTo>
                  <a:cubicBezTo>
                    <a:pt x="112" y="27"/>
                    <a:pt x="121" y="45"/>
                    <a:pt x="121" y="71"/>
                  </a:cubicBezTo>
                  <a:cubicBezTo>
                    <a:pt x="121" y="99"/>
                    <a:pt x="111" y="119"/>
                    <a:pt x="98" y="131"/>
                  </a:cubicBezTo>
                  <a:cubicBezTo>
                    <a:pt x="84" y="144"/>
                    <a:pt x="62" y="150"/>
                    <a:pt x="35" y="150"/>
                  </a:cubicBezTo>
                  <a:cubicBezTo>
                    <a:pt x="19" y="150"/>
                    <a:pt x="7" y="149"/>
                    <a:pt x="0" y="148"/>
                  </a:cubicBezTo>
                  <a:lnTo>
                    <a:pt x="0" y="3"/>
                  </a:lnTo>
                  <a:close/>
                  <a:moveTo>
                    <a:pt x="31" y="123"/>
                  </a:moveTo>
                  <a:cubicBezTo>
                    <a:pt x="33" y="124"/>
                    <a:pt x="38" y="124"/>
                    <a:pt x="41" y="124"/>
                  </a:cubicBezTo>
                  <a:cubicBezTo>
                    <a:pt x="70" y="124"/>
                    <a:pt x="88" y="108"/>
                    <a:pt x="88" y="72"/>
                  </a:cubicBezTo>
                  <a:cubicBezTo>
                    <a:pt x="88" y="42"/>
                    <a:pt x="71" y="25"/>
                    <a:pt x="45" y="25"/>
                  </a:cubicBezTo>
                  <a:cubicBezTo>
                    <a:pt x="38" y="25"/>
                    <a:pt x="33" y="26"/>
                    <a:pt x="31" y="27"/>
                  </a:cubicBezTo>
                  <a:lnTo>
                    <a:pt x="31" y="123"/>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2" name="Freeform 11"/>
            <p:cNvSpPr>
              <a:spLocks/>
            </p:cNvSpPr>
            <p:nvPr userDrawn="1"/>
          </p:nvSpPr>
          <p:spPr bwMode="auto">
            <a:xfrm>
              <a:off x="3813175" y="3109913"/>
              <a:ext cx="163513" cy="280988"/>
            </a:xfrm>
            <a:custGeom>
              <a:avLst/>
              <a:gdLst>
                <a:gd name="T0" fmla="*/ 96 w 103"/>
                <a:gd name="T1" fmla="*/ 102 h 177"/>
                <a:gd name="T2" fmla="*/ 37 w 103"/>
                <a:gd name="T3" fmla="*/ 102 h 177"/>
                <a:gd name="T4" fmla="*/ 37 w 103"/>
                <a:gd name="T5" fmla="*/ 143 h 177"/>
                <a:gd name="T6" fmla="*/ 103 w 103"/>
                <a:gd name="T7" fmla="*/ 143 h 177"/>
                <a:gd name="T8" fmla="*/ 103 w 103"/>
                <a:gd name="T9" fmla="*/ 177 h 177"/>
                <a:gd name="T10" fmla="*/ 0 w 103"/>
                <a:gd name="T11" fmla="*/ 177 h 177"/>
                <a:gd name="T12" fmla="*/ 0 w 103"/>
                <a:gd name="T13" fmla="*/ 0 h 177"/>
                <a:gd name="T14" fmla="*/ 101 w 103"/>
                <a:gd name="T15" fmla="*/ 0 h 177"/>
                <a:gd name="T16" fmla="*/ 101 w 103"/>
                <a:gd name="T17" fmla="*/ 33 h 177"/>
                <a:gd name="T18" fmla="*/ 37 w 103"/>
                <a:gd name="T19" fmla="*/ 33 h 177"/>
                <a:gd name="T20" fmla="*/ 37 w 103"/>
                <a:gd name="T21" fmla="*/ 70 h 177"/>
                <a:gd name="T22" fmla="*/ 96 w 103"/>
                <a:gd name="T23" fmla="*/ 70 h 177"/>
                <a:gd name="T24" fmla="*/ 96 w 103"/>
                <a:gd name="T25" fmla="*/ 10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77">
                  <a:moveTo>
                    <a:pt x="96" y="102"/>
                  </a:moveTo>
                  <a:lnTo>
                    <a:pt x="37" y="102"/>
                  </a:lnTo>
                  <a:lnTo>
                    <a:pt x="37" y="143"/>
                  </a:lnTo>
                  <a:lnTo>
                    <a:pt x="103" y="143"/>
                  </a:lnTo>
                  <a:lnTo>
                    <a:pt x="103" y="177"/>
                  </a:lnTo>
                  <a:lnTo>
                    <a:pt x="0" y="177"/>
                  </a:lnTo>
                  <a:lnTo>
                    <a:pt x="0" y="0"/>
                  </a:lnTo>
                  <a:lnTo>
                    <a:pt x="101" y="0"/>
                  </a:lnTo>
                  <a:lnTo>
                    <a:pt x="101" y="33"/>
                  </a:lnTo>
                  <a:lnTo>
                    <a:pt x="37" y="33"/>
                  </a:lnTo>
                  <a:lnTo>
                    <a:pt x="37" y="70"/>
                  </a:lnTo>
                  <a:lnTo>
                    <a:pt x="96" y="70"/>
                  </a:lnTo>
                  <a:lnTo>
                    <a:pt x="96" y="102"/>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3" name="Freeform 12"/>
            <p:cNvSpPr>
              <a:spLocks noEditPoints="1"/>
            </p:cNvSpPr>
            <p:nvPr userDrawn="1"/>
          </p:nvSpPr>
          <p:spPr bwMode="auto">
            <a:xfrm>
              <a:off x="4140200" y="2987675"/>
              <a:ext cx="265113" cy="403225"/>
            </a:xfrm>
            <a:custGeom>
              <a:avLst/>
              <a:gdLst>
                <a:gd name="T0" fmla="*/ 0 w 140"/>
                <a:gd name="T1" fmla="*/ 4 h 213"/>
                <a:gd name="T2" fmla="*/ 60 w 140"/>
                <a:gd name="T3" fmla="*/ 0 h 213"/>
                <a:gd name="T4" fmla="*/ 119 w 140"/>
                <a:gd name="T5" fmla="*/ 17 h 213"/>
                <a:gd name="T6" fmla="*/ 140 w 140"/>
                <a:gd name="T7" fmla="*/ 66 h 213"/>
                <a:gd name="T8" fmla="*/ 122 w 140"/>
                <a:gd name="T9" fmla="*/ 116 h 213"/>
                <a:gd name="T10" fmla="*/ 59 w 140"/>
                <a:gd name="T11" fmla="*/ 138 h 213"/>
                <a:gd name="T12" fmla="*/ 44 w 140"/>
                <a:gd name="T13" fmla="*/ 137 h 213"/>
                <a:gd name="T14" fmla="*/ 44 w 140"/>
                <a:gd name="T15" fmla="*/ 213 h 213"/>
                <a:gd name="T16" fmla="*/ 0 w 140"/>
                <a:gd name="T17" fmla="*/ 213 h 213"/>
                <a:gd name="T18" fmla="*/ 0 w 140"/>
                <a:gd name="T19" fmla="*/ 4 h 213"/>
                <a:gd name="T20" fmla="*/ 44 w 140"/>
                <a:gd name="T21" fmla="*/ 100 h 213"/>
                <a:gd name="T22" fmla="*/ 58 w 140"/>
                <a:gd name="T23" fmla="*/ 101 h 213"/>
                <a:gd name="T24" fmla="*/ 96 w 140"/>
                <a:gd name="T25" fmla="*/ 67 h 213"/>
                <a:gd name="T26" fmla="*/ 62 w 140"/>
                <a:gd name="T27" fmla="*/ 36 h 213"/>
                <a:gd name="T28" fmla="*/ 44 w 140"/>
                <a:gd name="T29" fmla="*/ 38 h 213"/>
                <a:gd name="T30" fmla="*/ 44 w 140"/>
                <a:gd name="T31" fmla="*/ 10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0" h="213">
                  <a:moveTo>
                    <a:pt x="0" y="4"/>
                  </a:moveTo>
                  <a:cubicBezTo>
                    <a:pt x="13" y="2"/>
                    <a:pt x="33" y="0"/>
                    <a:pt x="60" y="0"/>
                  </a:cubicBezTo>
                  <a:cubicBezTo>
                    <a:pt x="87" y="0"/>
                    <a:pt x="106" y="6"/>
                    <a:pt x="119" y="17"/>
                  </a:cubicBezTo>
                  <a:cubicBezTo>
                    <a:pt x="132" y="28"/>
                    <a:pt x="140" y="45"/>
                    <a:pt x="140" y="66"/>
                  </a:cubicBezTo>
                  <a:cubicBezTo>
                    <a:pt x="140" y="87"/>
                    <a:pt x="134" y="104"/>
                    <a:pt x="122" y="116"/>
                  </a:cubicBezTo>
                  <a:cubicBezTo>
                    <a:pt x="107" y="131"/>
                    <a:pt x="85" y="138"/>
                    <a:pt x="59" y="138"/>
                  </a:cubicBezTo>
                  <a:cubicBezTo>
                    <a:pt x="53" y="138"/>
                    <a:pt x="48" y="138"/>
                    <a:pt x="44" y="137"/>
                  </a:cubicBezTo>
                  <a:cubicBezTo>
                    <a:pt x="44" y="213"/>
                    <a:pt x="44" y="213"/>
                    <a:pt x="44" y="213"/>
                  </a:cubicBezTo>
                  <a:cubicBezTo>
                    <a:pt x="0" y="213"/>
                    <a:pt x="0" y="213"/>
                    <a:pt x="0" y="213"/>
                  </a:cubicBezTo>
                  <a:lnTo>
                    <a:pt x="0" y="4"/>
                  </a:lnTo>
                  <a:close/>
                  <a:moveTo>
                    <a:pt x="44" y="100"/>
                  </a:moveTo>
                  <a:cubicBezTo>
                    <a:pt x="47" y="101"/>
                    <a:pt x="52" y="101"/>
                    <a:pt x="58" y="101"/>
                  </a:cubicBezTo>
                  <a:cubicBezTo>
                    <a:pt x="82" y="101"/>
                    <a:pt x="96" y="89"/>
                    <a:pt x="96" y="67"/>
                  </a:cubicBezTo>
                  <a:cubicBezTo>
                    <a:pt x="96" y="48"/>
                    <a:pt x="84" y="36"/>
                    <a:pt x="62" y="36"/>
                  </a:cubicBezTo>
                  <a:cubicBezTo>
                    <a:pt x="53" y="36"/>
                    <a:pt x="47" y="37"/>
                    <a:pt x="44" y="38"/>
                  </a:cubicBezTo>
                  <a:lnTo>
                    <a:pt x="44" y="10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4" name="Freeform 13"/>
            <p:cNvSpPr>
              <a:spLocks/>
            </p:cNvSpPr>
            <p:nvPr userDrawn="1"/>
          </p:nvSpPr>
          <p:spPr bwMode="auto">
            <a:xfrm>
              <a:off x="4448175" y="3109913"/>
              <a:ext cx="161925" cy="280988"/>
            </a:xfrm>
            <a:custGeom>
              <a:avLst/>
              <a:gdLst>
                <a:gd name="T0" fmla="*/ 0 w 102"/>
                <a:gd name="T1" fmla="*/ 0 h 177"/>
                <a:gd name="T2" fmla="*/ 37 w 102"/>
                <a:gd name="T3" fmla="*/ 0 h 177"/>
                <a:gd name="T4" fmla="*/ 37 w 102"/>
                <a:gd name="T5" fmla="*/ 143 h 177"/>
                <a:gd name="T6" fmla="*/ 102 w 102"/>
                <a:gd name="T7" fmla="*/ 143 h 177"/>
                <a:gd name="T8" fmla="*/ 102 w 102"/>
                <a:gd name="T9" fmla="*/ 177 h 177"/>
                <a:gd name="T10" fmla="*/ 0 w 102"/>
                <a:gd name="T11" fmla="*/ 177 h 177"/>
                <a:gd name="T12" fmla="*/ 0 w 102"/>
                <a:gd name="T13" fmla="*/ 0 h 177"/>
              </a:gdLst>
              <a:ahLst/>
              <a:cxnLst>
                <a:cxn ang="0">
                  <a:pos x="T0" y="T1"/>
                </a:cxn>
                <a:cxn ang="0">
                  <a:pos x="T2" y="T3"/>
                </a:cxn>
                <a:cxn ang="0">
                  <a:pos x="T4" y="T5"/>
                </a:cxn>
                <a:cxn ang="0">
                  <a:pos x="T6" y="T7"/>
                </a:cxn>
                <a:cxn ang="0">
                  <a:pos x="T8" y="T9"/>
                </a:cxn>
                <a:cxn ang="0">
                  <a:pos x="T10" y="T11"/>
                </a:cxn>
                <a:cxn ang="0">
                  <a:pos x="T12" y="T13"/>
                </a:cxn>
              </a:cxnLst>
              <a:rect l="0" t="0" r="r" b="b"/>
              <a:pathLst>
                <a:path w="102" h="177">
                  <a:moveTo>
                    <a:pt x="0" y="0"/>
                  </a:moveTo>
                  <a:lnTo>
                    <a:pt x="37" y="0"/>
                  </a:lnTo>
                  <a:lnTo>
                    <a:pt x="37" y="143"/>
                  </a:lnTo>
                  <a:lnTo>
                    <a:pt x="102" y="143"/>
                  </a:lnTo>
                  <a:lnTo>
                    <a:pt x="102" y="177"/>
                  </a:lnTo>
                  <a:lnTo>
                    <a:pt x="0" y="177"/>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5" name="Freeform 14"/>
            <p:cNvSpPr>
              <a:spLocks noEditPoints="1"/>
            </p:cNvSpPr>
            <p:nvPr userDrawn="1"/>
          </p:nvSpPr>
          <p:spPr bwMode="auto">
            <a:xfrm>
              <a:off x="4629150" y="3109913"/>
              <a:ext cx="234950" cy="280988"/>
            </a:xfrm>
            <a:custGeom>
              <a:avLst/>
              <a:gdLst>
                <a:gd name="T0" fmla="*/ 41 w 124"/>
                <a:gd name="T1" fmla="*/ 110 h 148"/>
                <a:gd name="T2" fmla="*/ 32 w 124"/>
                <a:gd name="T3" fmla="*/ 148 h 148"/>
                <a:gd name="T4" fmla="*/ 0 w 124"/>
                <a:gd name="T5" fmla="*/ 148 h 148"/>
                <a:gd name="T6" fmla="*/ 41 w 124"/>
                <a:gd name="T7" fmla="*/ 0 h 148"/>
                <a:gd name="T8" fmla="*/ 82 w 124"/>
                <a:gd name="T9" fmla="*/ 0 h 148"/>
                <a:gd name="T10" fmla="*/ 124 w 124"/>
                <a:gd name="T11" fmla="*/ 148 h 148"/>
                <a:gd name="T12" fmla="*/ 91 w 124"/>
                <a:gd name="T13" fmla="*/ 148 h 148"/>
                <a:gd name="T14" fmla="*/ 80 w 124"/>
                <a:gd name="T15" fmla="*/ 110 h 148"/>
                <a:gd name="T16" fmla="*/ 41 w 124"/>
                <a:gd name="T17" fmla="*/ 110 h 148"/>
                <a:gd name="T18" fmla="*/ 76 w 124"/>
                <a:gd name="T19" fmla="*/ 85 h 148"/>
                <a:gd name="T20" fmla="*/ 67 w 124"/>
                <a:gd name="T21" fmla="*/ 53 h 148"/>
                <a:gd name="T22" fmla="*/ 61 w 124"/>
                <a:gd name="T23" fmla="*/ 25 h 148"/>
                <a:gd name="T24" fmla="*/ 60 w 124"/>
                <a:gd name="T25" fmla="*/ 25 h 148"/>
                <a:gd name="T26" fmla="*/ 54 w 124"/>
                <a:gd name="T27" fmla="*/ 53 h 148"/>
                <a:gd name="T28" fmla="*/ 46 w 124"/>
                <a:gd name="T29" fmla="*/ 85 h 148"/>
                <a:gd name="T30" fmla="*/ 76 w 124"/>
                <a:gd name="T31" fmla="*/ 85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4" h="148">
                  <a:moveTo>
                    <a:pt x="41" y="110"/>
                  </a:moveTo>
                  <a:cubicBezTo>
                    <a:pt x="32" y="148"/>
                    <a:pt x="32" y="148"/>
                    <a:pt x="32" y="148"/>
                  </a:cubicBezTo>
                  <a:cubicBezTo>
                    <a:pt x="0" y="148"/>
                    <a:pt x="0" y="148"/>
                    <a:pt x="0" y="148"/>
                  </a:cubicBezTo>
                  <a:cubicBezTo>
                    <a:pt x="41" y="0"/>
                    <a:pt x="41" y="0"/>
                    <a:pt x="41" y="0"/>
                  </a:cubicBezTo>
                  <a:cubicBezTo>
                    <a:pt x="82" y="0"/>
                    <a:pt x="82" y="0"/>
                    <a:pt x="82" y="0"/>
                  </a:cubicBezTo>
                  <a:cubicBezTo>
                    <a:pt x="124" y="148"/>
                    <a:pt x="124" y="148"/>
                    <a:pt x="124" y="148"/>
                  </a:cubicBezTo>
                  <a:cubicBezTo>
                    <a:pt x="91" y="148"/>
                    <a:pt x="91" y="148"/>
                    <a:pt x="91" y="148"/>
                  </a:cubicBezTo>
                  <a:cubicBezTo>
                    <a:pt x="80" y="110"/>
                    <a:pt x="80" y="110"/>
                    <a:pt x="80" y="110"/>
                  </a:cubicBezTo>
                  <a:lnTo>
                    <a:pt x="41" y="110"/>
                  </a:lnTo>
                  <a:close/>
                  <a:moveTo>
                    <a:pt x="76" y="85"/>
                  </a:moveTo>
                  <a:cubicBezTo>
                    <a:pt x="67" y="53"/>
                    <a:pt x="67" y="53"/>
                    <a:pt x="67" y="53"/>
                  </a:cubicBezTo>
                  <a:cubicBezTo>
                    <a:pt x="65" y="45"/>
                    <a:pt x="63" y="33"/>
                    <a:pt x="61" y="25"/>
                  </a:cubicBezTo>
                  <a:cubicBezTo>
                    <a:pt x="60" y="25"/>
                    <a:pt x="60" y="25"/>
                    <a:pt x="60" y="25"/>
                  </a:cubicBezTo>
                  <a:cubicBezTo>
                    <a:pt x="58" y="34"/>
                    <a:pt x="56" y="45"/>
                    <a:pt x="54" y="53"/>
                  </a:cubicBezTo>
                  <a:cubicBezTo>
                    <a:pt x="46" y="85"/>
                    <a:pt x="46" y="85"/>
                    <a:pt x="46" y="85"/>
                  </a:cubicBezTo>
                  <a:lnTo>
                    <a:pt x="76" y="85"/>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6" name="Freeform 15"/>
            <p:cNvSpPr>
              <a:spLocks/>
            </p:cNvSpPr>
            <p:nvPr userDrawn="1"/>
          </p:nvSpPr>
          <p:spPr bwMode="auto">
            <a:xfrm>
              <a:off x="4899025" y="3109913"/>
              <a:ext cx="214313" cy="280988"/>
            </a:xfrm>
            <a:custGeom>
              <a:avLst/>
              <a:gdLst>
                <a:gd name="T0" fmla="*/ 0 w 113"/>
                <a:gd name="T1" fmla="*/ 148 h 148"/>
                <a:gd name="T2" fmla="*/ 0 w 113"/>
                <a:gd name="T3" fmla="*/ 0 h 148"/>
                <a:gd name="T4" fmla="*/ 36 w 113"/>
                <a:gd name="T5" fmla="*/ 0 h 148"/>
                <a:gd name="T6" fmla="*/ 64 w 113"/>
                <a:gd name="T7" fmla="*/ 54 h 148"/>
                <a:gd name="T8" fmla="*/ 86 w 113"/>
                <a:gd name="T9" fmla="*/ 105 h 148"/>
                <a:gd name="T10" fmla="*/ 87 w 113"/>
                <a:gd name="T11" fmla="*/ 105 h 148"/>
                <a:gd name="T12" fmla="*/ 84 w 113"/>
                <a:gd name="T13" fmla="*/ 43 h 148"/>
                <a:gd name="T14" fmla="*/ 84 w 113"/>
                <a:gd name="T15" fmla="*/ 0 h 148"/>
                <a:gd name="T16" fmla="*/ 113 w 113"/>
                <a:gd name="T17" fmla="*/ 0 h 148"/>
                <a:gd name="T18" fmla="*/ 113 w 113"/>
                <a:gd name="T19" fmla="*/ 148 h 148"/>
                <a:gd name="T20" fmla="*/ 80 w 113"/>
                <a:gd name="T21" fmla="*/ 148 h 148"/>
                <a:gd name="T22" fmla="*/ 51 w 113"/>
                <a:gd name="T23" fmla="*/ 91 h 148"/>
                <a:gd name="T24" fmla="*/ 27 w 113"/>
                <a:gd name="T25" fmla="*/ 38 h 148"/>
                <a:gd name="T26" fmla="*/ 27 w 113"/>
                <a:gd name="T27" fmla="*/ 38 h 148"/>
                <a:gd name="T28" fmla="*/ 28 w 113"/>
                <a:gd name="T29" fmla="*/ 103 h 148"/>
                <a:gd name="T30" fmla="*/ 28 w 113"/>
                <a:gd name="T31" fmla="*/ 148 h 148"/>
                <a:gd name="T32" fmla="*/ 0 w 113"/>
                <a:gd name="T33" fmla="*/ 14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3" h="148">
                  <a:moveTo>
                    <a:pt x="0" y="148"/>
                  </a:moveTo>
                  <a:cubicBezTo>
                    <a:pt x="0" y="0"/>
                    <a:pt x="0" y="0"/>
                    <a:pt x="0" y="0"/>
                  </a:cubicBezTo>
                  <a:cubicBezTo>
                    <a:pt x="36" y="0"/>
                    <a:pt x="36" y="0"/>
                    <a:pt x="36" y="0"/>
                  </a:cubicBezTo>
                  <a:cubicBezTo>
                    <a:pt x="64" y="54"/>
                    <a:pt x="64" y="54"/>
                    <a:pt x="64" y="54"/>
                  </a:cubicBezTo>
                  <a:cubicBezTo>
                    <a:pt x="72" y="70"/>
                    <a:pt x="80" y="88"/>
                    <a:pt x="86" y="105"/>
                  </a:cubicBezTo>
                  <a:cubicBezTo>
                    <a:pt x="87" y="105"/>
                    <a:pt x="87" y="105"/>
                    <a:pt x="87" y="105"/>
                  </a:cubicBezTo>
                  <a:cubicBezTo>
                    <a:pt x="85" y="85"/>
                    <a:pt x="84" y="65"/>
                    <a:pt x="84" y="43"/>
                  </a:cubicBezTo>
                  <a:cubicBezTo>
                    <a:pt x="84" y="0"/>
                    <a:pt x="84" y="0"/>
                    <a:pt x="84" y="0"/>
                  </a:cubicBezTo>
                  <a:cubicBezTo>
                    <a:pt x="113" y="0"/>
                    <a:pt x="113" y="0"/>
                    <a:pt x="113" y="0"/>
                  </a:cubicBezTo>
                  <a:cubicBezTo>
                    <a:pt x="113" y="148"/>
                    <a:pt x="113" y="148"/>
                    <a:pt x="113" y="148"/>
                  </a:cubicBezTo>
                  <a:cubicBezTo>
                    <a:pt x="80" y="148"/>
                    <a:pt x="80" y="148"/>
                    <a:pt x="80" y="148"/>
                  </a:cubicBezTo>
                  <a:cubicBezTo>
                    <a:pt x="51" y="91"/>
                    <a:pt x="51" y="91"/>
                    <a:pt x="51" y="91"/>
                  </a:cubicBezTo>
                  <a:cubicBezTo>
                    <a:pt x="43" y="75"/>
                    <a:pt x="34" y="56"/>
                    <a:pt x="27" y="38"/>
                  </a:cubicBezTo>
                  <a:cubicBezTo>
                    <a:pt x="27" y="38"/>
                    <a:pt x="27" y="38"/>
                    <a:pt x="27" y="38"/>
                  </a:cubicBezTo>
                  <a:cubicBezTo>
                    <a:pt x="28" y="58"/>
                    <a:pt x="28" y="79"/>
                    <a:pt x="28" y="103"/>
                  </a:cubicBezTo>
                  <a:cubicBezTo>
                    <a:pt x="28" y="148"/>
                    <a:pt x="28" y="148"/>
                    <a:pt x="28" y="148"/>
                  </a:cubicBezTo>
                  <a:lnTo>
                    <a:pt x="0" y="148"/>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7" name="Rectangle 16"/>
            <p:cNvSpPr>
              <a:spLocks noChangeArrowheads="1"/>
            </p:cNvSpPr>
            <p:nvPr userDrawn="1"/>
          </p:nvSpPr>
          <p:spPr bwMode="auto">
            <a:xfrm>
              <a:off x="5164138" y="3109913"/>
              <a:ext cx="58738" cy="280988"/>
            </a:xfrm>
            <a:prstGeom prst="rect">
              <a:avLst/>
            </a:pr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8" name="Freeform 17"/>
            <p:cNvSpPr>
              <a:spLocks/>
            </p:cNvSpPr>
            <p:nvPr userDrawn="1"/>
          </p:nvSpPr>
          <p:spPr bwMode="auto">
            <a:xfrm>
              <a:off x="5275263" y="3109913"/>
              <a:ext cx="157163" cy="280988"/>
            </a:xfrm>
            <a:custGeom>
              <a:avLst/>
              <a:gdLst>
                <a:gd name="T0" fmla="*/ 0 w 99"/>
                <a:gd name="T1" fmla="*/ 0 h 177"/>
                <a:gd name="T2" fmla="*/ 99 w 99"/>
                <a:gd name="T3" fmla="*/ 0 h 177"/>
                <a:gd name="T4" fmla="*/ 99 w 99"/>
                <a:gd name="T5" fmla="*/ 33 h 177"/>
                <a:gd name="T6" fmla="*/ 37 w 99"/>
                <a:gd name="T7" fmla="*/ 33 h 177"/>
                <a:gd name="T8" fmla="*/ 37 w 99"/>
                <a:gd name="T9" fmla="*/ 73 h 177"/>
                <a:gd name="T10" fmla="*/ 95 w 99"/>
                <a:gd name="T11" fmla="*/ 73 h 177"/>
                <a:gd name="T12" fmla="*/ 95 w 99"/>
                <a:gd name="T13" fmla="*/ 105 h 177"/>
                <a:gd name="T14" fmla="*/ 37 w 99"/>
                <a:gd name="T15" fmla="*/ 105 h 177"/>
                <a:gd name="T16" fmla="*/ 37 w 99"/>
                <a:gd name="T17" fmla="*/ 177 h 177"/>
                <a:gd name="T18" fmla="*/ 0 w 99"/>
                <a:gd name="T19" fmla="*/ 177 h 177"/>
                <a:gd name="T20" fmla="*/ 0 w 99"/>
                <a:gd name="T21" fmla="*/ 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77">
                  <a:moveTo>
                    <a:pt x="0" y="0"/>
                  </a:moveTo>
                  <a:lnTo>
                    <a:pt x="99" y="0"/>
                  </a:lnTo>
                  <a:lnTo>
                    <a:pt x="99" y="33"/>
                  </a:lnTo>
                  <a:lnTo>
                    <a:pt x="37" y="33"/>
                  </a:lnTo>
                  <a:lnTo>
                    <a:pt x="37" y="73"/>
                  </a:lnTo>
                  <a:lnTo>
                    <a:pt x="95" y="73"/>
                  </a:lnTo>
                  <a:lnTo>
                    <a:pt x="95" y="105"/>
                  </a:lnTo>
                  <a:lnTo>
                    <a:pt x="37" y="105"/>
                  </a:lnTo>
                  <a:lnTo>
                    <a:pt x="37" y="177"/>
                  </a:lnTo>
                  <a:lnTo>
                    <a:pt x="0" y="177"/>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19" name="Rectangle 18"/>
            <p:cNvSpPr>
              <a:spLocks noChangeArrowheads="1"/>
            </p:cNvSpPr>
            <p:nvPr userDrawn="1"/>
          </p:nvSpPr>
          <p:spPr bwMode="auto">
            <a:xfrm>
              <a:off x="5476875" y="3109913"/>
              <a:ext cx="58738" cy="280988"/>
            </a:xfrm>
            <a:prstGeom prst="rect">
              <a:avLst/>
            </a:pr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0" name="Freeform 19"/>
            <p:cNvSpPr>
              <a:spLocks/>
            </p:cNvSpPr>
            <p:nvPr userDrawn="1"/>
          </p:nvSpPr>
          <p:spPr bwMode="auto">
            <a:xfrm>
              <a:off x="5573713" y="3106738"/>
              <a:ext cx="204788" cy="287338"/>
            </a:xfrm>
            <a:custGeom>
              <a:avLst/>
              <a:gdLst>
                <a:gd name="T0" fmla="*/ 107 w 108"/>
                <a:gd name="T1" fmla="*/ 145 h 152"/>
                <a:gd name="T2" fmla="*/ 72 w 108"/>
                <a:gd name="T3" fmla="*/ 152 h 152"/>
                <a:gd name="T4" fmla="*/ 0 w 108"/>
                <a:gd name="T5" fmla="*/ 78 h 152"/>
                <a:gd name="T6" fmla="*/ 75 w 108"/>
                <a:gd name="T7" fmla="*/ 0 h 152"/>
                <a:gd name="T8" fmla="*/ 108 w 108"/>
                <a:gd name="T9" fmla="*/ 6 h 152"/>
                <a:gd name="T10" fmla="*/ 102 w 108"/>
                <a:gd name="T11" fmla="*/ 33 h 152"/>
                <a:gd name="T12" fmla="*/ 76 w 108"/>
                <a:gd name="T13" fmla="*/ 27 h 152"/>
                <a:gd name="T14" fmla="*/ 32 w 108"/>
                <a:gd name="T15" fmla="*/ 76 h 152"/>
                <a:gd name="T16" fmla="*/ 76 w 108"/>
                <a:gd name="T17" fmla="*/ 124 h 152"/>
                <a:gd name="T18" fmla="*/ 102 w 108"/>
                <a:gd name="T19" fmla="*/ 119 h 152"/>
                <a:gd name="T20" fmla="*/ 107 w 108"/>
                <a:gd name="T21" fmla="*/ 145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52">
                  <a:moveTo>
                    <a:pt x="107" y="145"/>
                  </a:moveTo>
                  <a:cubicBezTo>
                    <a:pt x="101" y="148"/>
                    <a:pt x="88" y="152"/>
                    <a:pt x="72" y="152"/>
                  </a:cubicBezTo>
                  <a:cubicBezTo>
                    <a:pt x="24" y="152"/>
                    <a:pt x="0" y="120"/>
                    <a:pt x="0" y="78"/>
                  </a:cubicBezTo>
                  <a:cubicBezTo>
                    <a:pt x="0" y="28"/>
                    <a:pt x="33" y="0"/>
                    <a:pt x="75" y="0"/>
                  </a:cubicBezTo>
                  <a:cubicBezTo>
                    <a:pt x="91" y="0"/>
                    <a:pt x="103" y="3"/>
                    <a:pt x="108" y="6"/>
                  </a:cubicBezTo>
                  <a:cubicBezTo>
                    <a:pt x="102" y="33"/>
                    <a:pt x="102" y="33"/>
                    <a:pt x="102" y="33"/>
                  </a:cubicBezTo>
                  <a:cubicBezTo>
                    <a:pt x="96" y="30"/>
                    <a:pt x="87" y="27"/>
                    <a:pt x="76" y="27"/>
                  </a:cubicBezTo>
                  <a:cubicBezTo>
                    <a:pt x="52" y="27"/>
                    <a:pt x="32" y="43"/>
                    <a:pt x="32" y="76"/>
                  </a:cubicBezTo>
                  <a:cubicBezTo>
                    <a:pt x="32" y="105"/>
                    <a:pt x="49" y="124"/>
                    <a:pt x="76" y="124"/>
                  </a:cubicBezTo>
                  <a:cubicBezTo>
                    <a:pt x="86" y="124"/>
                    <a:pt x="96" y="122"/>
                    <a:pt x="102" y="119"/>
                  </a:cubicBezTo>
                  <a:lnTo>
                    <a:pt x="107" y="145"/>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1" name="Freeform 20"/>
            <p:cNvSpPr>
              <a:spLocks noEditPoints="1"/>
            </p:cNvSpPr>
            <p:nvPr userDrawn="1"/>
          </p:nvSpPr>
          <p:spPr bwMode="auto">
            <a:xfrm>
              <a:off x="5799138" y="3109913"/>
              <a:ext cx="236538" cy="280988"/>
            </a:xfrm>
            <a:custGeom>
              <a:avLst/>
              <a:gdLst>
                <a:gd name="T0" fmla="*/ 42 w 125"/>
                <a:gd name="T1" fmla="*/ 110 h 148"/>
                <a:gd name="T2" fmla="*/ 32 w 125"/>
                <a:gd name="T3" fmla="*/ 148 h 148"/>
                <a:gd name="T4" fmla="*/ 0 w 125"/>
                <a:gd name="T5" fmla="*/ 148 h 148"/>
                <a:gd name="T6" fmla="*/ 42 w 125"/>
                <a:gd name="T7" fmla="*/ 0 h 148"/>
                <a:gd name="T8" fmla="*/ 82 w 125"/>
                <a:gd name="T9" fmla="*/ 0 h 148"/>
                <a:gd name="T10" fmla="*/ 125 w 125"/>
                <a:gd name="T11" fmla="*/ 148 h 148"/>
                <a:gd name="T12" fmla="*/ 91 w 125"/>
                <a:gd name="T13" fmla="*/ 148 h 148"/>
                <a:gd name="T14" fmla="*/ 81 w 125"/>
                <a:gd name="T15" fmla="*/ 110 h 148"/>
                <a:gd name="T16" fmla="*/ 42 w 125"/>
                <a:gd name="T17" fmla="*/ 110 h 148"/>
                <a:gd name="T18" fmla="*/ 76 w 125"/>
                <a:gd name="T19" fmla="*/ 85 h 148"/>
                <a:gd name="T20" fmla="*/ 68 w 125"/>
                <a:gd name="T21" fmla="*/ 53 h 148"/>
                <a:gd name="T22" fmla="*/ 61 w 125"/>
                <a:gd name="T23" fmla="*/ 25 h 148"/>
                <a:gd name="T24" fmla="*/ 60 w 125"/>
                <a:gd name="T25" fmla="*/ 25 h 148"/>
                <a:gd name="T26" fmla="*/ 54 w 125"/>
                <a:gd name="T27" fmla="*/ 53 h 148"/>
                <a:gd name="T28" fmla="*/ 46 w 125"/>
                <a:gd name="T29" fmla="*/ 85 h 148"/>
                <a:gd name="T30" fmla="*/ 76 w 125"/>
                <a:gd name="T31" fmla="*/ 85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5" h="148">
                  <a:moveTo>
                    <a:pt x="42" y="110"/>
                  </a:moveTo>
                  <a:cubicBezTo>
                    <a:pt x="32" y="148"/>
                    <a:pt x="32" y="148"/>
                    <a:pt x="32" y="148"/>
                  </a:cubicBezTo>
                  <a:cubicBezTo>
                    <a:pt x="0" y="148"/>
                    <a:pt x="0" y="148"/>
                    <a:pt x="0" y="148"/>
                  </a:cubicBezTo>
                  <a:cubicBezTo>
                    <a:pt x="42" y="0"/>
                    <a:pt x="42" y="0"/>
                    <a:pt x="42" y="0"/>
                  </a:cubicBezTo>
                  <a:cubicBezTo>
                    <a:pt x="82" y="0"/>
                    <a:pt x="82" y="0"/>
                    <a:pt x="82" y="0"/>
                  </a:cubicBezTo>
                  <a:cubicBezTo>
                    <a:pt x="125" y="148"/>
                    <a:pt x="125" y="148"/>
                    <a:pt x="125" y="148"/>
                  </a:cubicBezTo>
                  <a:cubicBezTo>
                    <a:pt x="91" y="148"/>
                    <a:pt x="91" y="148"/>
                    <a:pt x="91" y="148"/>
                  </a:cubicBezTo>
                  <a:cubicBezTo>
                    <a:pt x="81" y="110"/>
                    <a:pt x="81" y="110"/>
                    <a:pt x="81" y="110"/>
                  </a:cubicBezTo>
                  <a:lnTo>
                    <a:pt x="42" y="110"/>
                  </a:lnTo>
                  <a:close/>
                  <a:moveTo>
                    <a:pt x="76" y="85"/>
                  </a:moveTo>
                  <a:cubicBezTo>
                    <a:pt x="68" y="53"/>
                    <a:pt x="68" y="53"/>
                    <a:pt x="68" y="53"/>
                  </a:cubicBezTo>
                  <a:cubicBezTo>
                    <a:pt x="65" y="45"/>
                    <a:pt x="63" y="33"/>
                    <a:pt x="61" y="25"/>
                  </a:cubicBezTo>
                  <a:cubicBezTo>
                    <a:pt x="60" y="25"/>
                    <a:pt x="60" y="25"/>
                    <a:pt x="60" y="25"/>
                  </a:cubicBezTo>
                  <a:cubicBezTo>
                    <a:pt x="59" y="34"/>
                    <a:pt x="56" y="45"/>
                    <a:pt x="54" y="53"/>
                  </a:cubicBezTo>
                  <a:cubicBezTo>
                    <a:pt x="46" y="85"/>
                    <a:pt x="46" y="85"/>
                    <a:pt x="46" y="85"/>
                  </a:cubicBezTo>
                  <a:lnTo>
                    <a:pt x="76" y="85"/>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2" name="Freeform 21"/>
            <p:cNvSpPr>
              <a:spLocks/>
            </p:cNvSpPr>
            <p:nvPr userDrawn="1"/>
          </p:nvSpPr>
          <p:spPr bwMode="auto">
            <a:xfrm>
              <a:off x="6048375" y="3106738"/>
              <a:ext cx="204788" cy="287338"/>
            </a:xfrm>
            <a:custGeom>
              <a:avLst/>
              <a:gdLst>
                <a:gd name="T0" fmla="*/ 106 w 108"/>
                <a:gd name="T1" fmla="*/ 145 h 152"/>
                <a:gd name="T2" fmla="*/ 72 w 108"/>
                <a:gd name="T3" fmla="*/ 152 h 152"/>
                <a:gd name="T4" fmla="*/ 0 w 108"/>
                <a:gd name="T5" fmla="*/ 78 h 152"/>
                <a:gd name="T6" fmla="*/ 75 w 108"/>
                <a:gd name="T7" fmla="*/ 0 h 152"/>
                <a:gd name="T8" fmla="*/ 108 w 108"/>
                <a:gd name="T9" fmla="*/ 6 h 152"/>
                <a:gd name="T10" fmla="*/ 102 w 108"/>
                <a:gd name="T11" fmla="*/ 33 h 152"/>
                <a:gd name="T12" fmla="*/ 76 w 108"/>
                <a:gd name="T13" fmla="*/ 27 h 152"/>
                <a:gd name="T14" fmla="*/ 32 w 108"/>
                <a:gd name="T15" fmla="*/ 76 h 152"/>
                <a:gd name="T16" fmla="*/ 76 w 108"/>
                <a:gd name="T17" fmla="*/ 124 h 152"/>
                <a:gd name="T18" fmla="*/ 102 w 108"/>
                <a:gd name="T19" fmla="*/ 119 h 152"/>
                <a:gd name="T20" fmla="*/ 106 w 108"/>
                <a:gd name="T21" fmla="*/ 145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52">
                  <a:moveTo>
                    <a:pt x="106" y="145"/>
                  </a:moveTo>
                  <a:cubicBezTo>
                    <a:pt x="101" y="148"/>
                    <a:pt x="88" y="152"/>
                    <a:pt x="72" y="152"/>
                  </a:cubicBezTo>
                  <a:cubicBezTo>
                    <a:pt x="24" y="152"/>
                    <a:pt x="0" y="120"/>
                    <a:pt x="0" y="78"/>
                  </a:cubicBezTo>
                  <a:cubicBezTo>
                    <a:pt x="0" y="28"/>
                    <a:pt x="33" y="0"/>
                    <a:pt x="75" y="0"/>
                  </a:cubicBezTo>
                  <a:cubicBezTo>
                    <a:pt x="91" y="0"/>
                    <a:pt x="103" y="3"/>
                    <a:pt x="108" y="6"/>
                  </a:cubicBezTo>
                  <a:cubicBezTo>
                    <a:pt x="102" y="33"/>
                    <a:pt x="102" y="33"/>
                    <a:pt x="102" y="33"/>
                  </a:cubicBezTo>
                  <a:cubicBezTo>
                    <a:pt x="96" y="30"/>
                    <a:pt x="87" y="27"/>
                    <a:pt x="76" y="27"/>
                  </a:cubicBezTo>
                  <a:cubicBezTo>
                    <a:pt x="51" y="27"/>
                    <a:pt x="32" y="43"/>
                    <a:pt x="32" y="76"/>
                  </a:cubicBezTo>
                  <a:cubicBezTo>
                    <a:pt x="32" y="105"/>
                    <a:pt x="49" y="124"/>
                    <a:pt x="76" y="124"/>
                  </a:cubicBezTo>
                  <a:cubicBezTo>
                    <a:pt x="86" y="124"/>
                    <a:pt x="96" y="122"/>
                    <a:pt x="102" y="119"/>
                  </a:cubicBezTo>
                  <a:lnTo>
                    <a:pt x="106" y="145"/>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3" name="Rectangle 22"/>
            <p:cNvSpPr>
              <a:spLocks noChangeArrowheads="1"/>
            </p:cNvSpPr>
            <p:nvPr userDrawn="1"/>
          </p:nvSpPr>
          <p:spPr bwMode="auto">
            <a:xfrm>
              <a:off x="6289675" y="3109913"/>
              <a:ext cx="58738" cy="280988"/>
            </a:xfrm>
            <a:prstGeom prst="rect">
              <a:avLst/>
            </a:pr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4" name="Freeform 23"/>
            <p:cNvSpPr>
              <a:spLocks noEditPoints="1"/>
            </p:cNvSpPr>
            <p:nvPr userDrawn="1"/>
          </p:nvSpPr>
          <p:spPr bwMode="auto">
            <a:xfrm>
              <a:off x="6386513" y="3044825"/>
              <a:ext cx="249238" cy="349250"/>
            </a:xfrm>
            <a:custGeom>
              <a:avLst/>
              <a:gdLst>
                <a:gd name="T0" fmla="*/ 65 w 132"/>
                <a:gd name="T1" fmla="*/ 185 h 185"/>
                <a:gd name="T2" fmla="*/ 0 w 132"/>
                <a:gd name="T3" fmla="*/ 110 h 185"/>
                <a:gd name="T4" fmla="*/ 67 w 132"/>
                <a:gd name="T5" fmla="*/ 32 h 185"/>
                <a:gd name="T6" fmla="*/ 132 w 132"/>
                <a:gd name="T7" fmla="*/ 107 h 185"/>
                <a:gd name="T8" fmla="*/ 65 w 132"/>
                <a:gd name="T9" fmla="*/ 185 h 185"/>
                <a:gd name="T10" fmla="*/ 66 w 132"/>
                <a:gd name="T11" fmla="*/ 158 h 185"/>
                <a:gd name="T12" fmla="*/ 99 w 132"/>
                <a:gd name="T13" fmla="*/ 108 h 185"/>
                <a:gd name="T14" fmla="*/ 66 w 132"/>
                <a:gd name="T15" fmla="*/ 59 h 185"/>
                <a:gd name="T16" fmla="*/ 33 w 132"/>
                <a:gd name="T17" fmla="*/ 109 h 185"/>
                <a:gd name="T18" fmla="*/ 66 w 132"/>
                <a:gd name="T19" fmla="*/ 158 h 185"/>
                <a:gd name="T20" fmla="*/ 102 w 132"/>
                <a:gd name="T21" fmla="*/ 0 h 185"/>
                <a:gd name="T22" fmla="*/ 77 w 132"/>
                <a:gd name="T23" fmla="*/ 27 h 185"/>
                <a:gd name="T24" fmla="*/ 52 w 132"/>
                <a:gd name="T25" fmla="*/ 27 h 185"/>
                <a:gd name="T26" fmla="*/ 69 w 132"/>
                <a:gd name="T27" fmla="*/ 0 h 185"/>
                <a:gd name="T28" fmla="*/ 102 w 132"/>
                <a:gd name="T29"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2" h="185">
                  <a:moveTo>
                    <a:pt x="65" y="185"/>
                  </a:moveTo>
                  <a:cubicBezTo>
                    <a:pt x="24" y="185"/>
                    <a:pt x="0" y="152"/>
                    <a:pt x="0" y="110"/>
                  </a:cubicBezTo>
                  <a:cubicBezTo>
                    <a:pt x="0" y="66"/>
                    <a:pt x="27" y="32"/>
                    <a:pt x="67" y="32"/>
                  </a:cubicBezTo>
                  <a:cubicBezTo>
                    <a:pt x="109" y="32"/>
                    <a:pt x="132" y="66"/>
                    <a:pt x="132" y="107"/>
                  </a:cubicBezTo>
                  <a:cubicBezTo>
                    <a:pt x="132" y="156"/>
                    <a:pt x="105" y="185"/>
                    <a:pt x="65" y="185"/>
                  </a:cubicBezTo>
                  <a:close/>
                  <a:moveTo>
                    <a:pt x="66" y="158"/>
                  </a:moveTo>
                  <a:cubicBezTo>
                    <a:pt x="87" y="158"/>
                    <a:pt x="99" y="137"/>
                    <a:pt x="99" y="108"/>
                  </a:cubicBezTo>
                  <a:cubicBezTo>
                    <a:pt x="99" y="82"/>
                    <a:pt x="88" y="59"/>
                    <a:pt x="66" y="59"/>
                  </a:cubicBezTo>
                  <a:cubicBezTo>
                    <a:pt x="45" y="59"/>
                    <a:pt x="33" y="81"/>
                    <a:pt x="33" y="109"/>
                  </a:cubicBezTo>
                  <a:cubicBezTo>
                    <a:pt x="33" y="137"/>
                    <a:pt x="46" y="158"/>
                    <a:pt x="66" y="158"/>
                  </a:cubicBezTo>
                  <a:close/>
                  <a:moveTo>
                    <a:pt x="102" y="0"/>
                  </a:moveTo>
                  <a:cubicBezTo>
                    <a:pt x="77" y="27"/>
                    <a:pt x="77" y="27"/>
                    <a:pt x="77" y="27"/>
                  </a:cubicBezTo>
                  <a:cubicBezTo>
                    <a:pt x="52" y="27"/>
                    <a:pt x="52" y="27"/>
                    <a:pt x="52" y="27"/>
                  </a:cubicBezTo>
                  <a:cubicBezTo>
                    <a:pt x="69" y="0"/>
                    <a:pt x="69" y="0"/>
                    <a:pt x="69" y="0"/>
                  </a:cubicBezTo>
                  <a:lnTo>
                    <a:pt x="102"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5" name="Freeform 24"/>
            <p:cNvSpPr>
              <a:spLocks/>
            </p:cNvSpPr>
            <p:nvPr userDrawn="1"/>
          </p:nvSpPr>
          <p:spPr bwMode="auto">
            <a:xfrm>
              <a:off x="6673850" y="3109913"/>
              <a:ext cx="215900" cy="280988"/>
            </a:xfrm>
            <a:custGeom>
              <a:avLst/>
              <a:gdLst>
                <a:gd name="T0" fmla="*/ 0 w 114"/>
                <a:gd name="T1" fmla="*/ 148 h 148"/>
                <a:gd name="T2" fmla="*/ 0 w 114"/>
                <a:gd name="T3" fmla="*/ 0 h 148"/>
                <a:gd name="T4" fmla="*/ 36 w 114"/>
                <a:gd name="T5" fmla="*/ 0 h 148"/>
                <a:gd name="T6" fmla="*/ 65 w 114"/>
                <a:gd name="T7" fmla="*/ 54 h 148"/>
                <a:gd name="T8" fmla="*/ 87 w 114"/>
                <a:gd name="T9" fmla="*/ 105 h 148"/>
                <a:gd name="T10" fmla="*/ 88 w 114"/>
                <a:gd name="T11" fmla="*/ 105 h 148"/>
                <a:gd name="T12" fmla="*/ 85 w 114"/>
                <a:gd name="T13" fmla="*/ 43 h 148"/>
                <a:gd name="T14" fmla="*/ 85 w 114"/>
                <a:gd name="T15" fmla="*/ 0 h 148"/>
                <a:gd name="T16" fmla="*/ 114 w 114"/>
                <a:gd name="T17" fmla="*/ 0 h 148"/>
                <a:gd name="T18" fmla="*/ 114 w 114"/>
                <a:gd name="T19" fmla="*/ 148 h 148"/>
                <a:gd name="T20" fmla="*/ 81 w 114"/>
                <a:gd name="T21" fmla="*/ 148 h 148"/>
                <a:gd name="T22" fmla="*/ 52 w 114"/>
                <a:gd name="T23" fmla="*/ 91 h 148"/>
                <a:gd name="T24" fmla="*/ 28 w 114"/>
                <a:gd name="T25" fmla="*/ 38 h 148"/>
                <a:gd name="T26" fmla="*/ 27 w 114"/>
                <a:gd name="T27" fmla="*/ 38 h 148"/>
                <a:gd name="T28" fmla="*/ 29 w 114"/>
                <a:gd name="T29" fmla="*/ 103 h 148"/>
                <a:gd name="T30" fmla="*/ 29 w 114"/>
                <a:gd name="T31" fmla="*/ 148 h 148"/>
                <a:gd name="T32" fmla="*/ 0 w 114"/>
                <a:gd name="T33" fmla="*/ 14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4" h="148">
                  <a:moveTo>
                    <a:pt x="0" y="148"/>
                  </a:moveTo>
                  <a:cubicBezTo>
                    <a:pt x="0" y="0"/>
                    <a:pt x="0" y="0"/>
                    <a:pt x="0" y="0"/>
                  </a:cubicBezTo>
                  <a:cubicBezTo>
                    <a:pt x="36" y="0"/>
                    <a:pt x="36" y="0"/>
                    <a:pt x="36" y="0"/>
                  </a:cubicBezTo>
                  <a:cubicBezTo>
                    <a:pt x="65" y="54"/>
                    <a:pt x="65" y="54"/>
                    <a:pt x="65" y="54"/>
                  </a:cubicBezTo>
                  <a:cubicBezTo>
                    <a:pt x="73" y="70"/>
                    <a:pt x="81" y="88"/>
                    <a:pt x="87" y="105"/>
                  </a:cubicBezTo>
                  <a:cubicBezTo>
                    <a:pt x="88" y="105"/>
                    <a:pt x="88" y="105"/>
                    <a:pt x="88" y="105"/>
                  </a:cubicBezTo>
                  <a:cubicBezTo>
                    <a:pt x="86" y="85"/>
                    <a:pt x="85" y="65"/>
                    <a:pt x="85" y="43"/>
                  </a:cubicBezTo>
                  <a:cubicBezTo>
                    <a:pt x="85" y="0"/>
                    <a:pt x="85" y="0"/>
                    <a:pt x="85" y="0"/>
                  </a:cubicBezTo>
                  <a:cubicBezTo>
                    <a:pt x="114" y="0"/>
                    <a:pt x="114" y="0"/>
                    <a:pt x="114" y="0"/>
                  </a:cubicBezTo>
                  <a:cubicBezTo>
                    <a:pt x="114" y="148"/>
                    <a:pt x="114" y="148"/>
                    <a:pt x="114" y="148"/>
                  </a:cubicBezTo>
                  <a:cubicBezTo>
                    <a:pt x="81" y="148"/>
                    <a:pt x="81" y="148"/>
                    <a:pt x="81" y="148"/>
                  </a:cubicBezTo>
                  <a:cubicBezTo>
                    <a:pt x="52" y="91"/>
                    <a:pt x="52" y="91"/>
                    <a:pt x="52" y="91"/>
                  </a:cubicBezTo>
                  <a:cubicBezTo>
                    <a:pt x="44" y="75"/>
                    <a:pt x="35" y="56"/>
                    <a:pt x="28" y="38"/>
                  </a:cubicBezTo>
                  <a:cubicBezTo>
                    <a:pt x="27" y="38"/>
                    <a:pt x="27" y="38"/>
                    <a:pt x="27" y="38"/>
                  </a:cubicBezTo>
                  <a:cubicBezTo>
                    <a:pt x="28" y="58"/>
                    <a:pt x="29" y="79"/>
                    <a:pt x="29" y="103"/>
                  </a:cubicBezTo>
                  <a:cubicBezTo>
                    <a:pt x="29" y="148"/>
                    <a:pt x="29" y="148"/>
                    <a:pt x="29" y="148"/>
                  </a:cubicBezTo>
                  <a:lnTo>
                    <a:pt x="0" y="148"/>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6" name="Freeform 25"/>
            <p:cNvSpPr>
              <a:spLocks/>
            </p:cNvSpPr>
            <p:nvPr userDrawn="1"/>
          </p:nvSpPr>
          <p:spPr bwMode="auto">
            <a:xfrm>
              <a:off x="2254250" y="668338"/>
              <a:ext cx="2998788" cy="2182813"/>
            </a:xfrm>
            <a:custGeom>
              <a:avLst/>
              <a:gdLst>
                <a:gd name="T0" fmla="*/ 1887 w 1889"/>
                <a:gd name="T1" fmla="*/ 0 h 1375"/>
                <a:gd name="T2" fmla="*/ 1543 w 1889"/>
                <a:gd name="T3" fmla="*/ 0 h 1375"/>
                <a:gd name="T4" fmla="*/ 1543 w 1889"/>
                <a:gd name="T5" fmla="*/ 0 h 1375"/>
                <a:gd name="T6" fmla="*/ 607 w 1889"/>
                <a:gd name="T7" fmla="*/ 1117 h 1375"/>
                <a:gd name="T8" fmla="*/ 0 w 1889"/>
                <a:gd name="T9" fmla="*/ 1117 h 1375"/>
                <a:gd name="T10" fmla="*/ 0 w 1889"/>
                <a:gd name="T11" fmla="*/ 1375 h 1375"/>
                <a:gd name="T12" fmla="*/ 736 w 1889"/>
                <a:gd name="T13" fmla="*/ 1375 h 1375"/>
                <a:gd name="T14" fmla="*/ 1889 w 1889"/>
                <a:gd name="T15" fmla="*/ 0 h 1375"/>
                <a:gd name="T16" fmla="*/ 1887 w 1889"/>
                <a:gd name="T17" fmla="*/ 0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9" h="1375">
                  <a:moveTo>
                    <a:pt x="1887" y="0"/>
                  </a:moveTo>
                  <a:lnTo>
                    <a:pt x="1543" y="0"/>
                  </a:lnTo>
                  <a:lnTo>
                    <a:pt x="1543" y="0"/>
                  </a:lnTo>
                  <a:lnTo>
                    <a:pt x="607" y="1117"/>
                  </a:lnTo>
                  <a:lnTo>
                    <a:pt x="0" y="1117"/>
                  </a:lnTo>
                  <a:lnTo>
                    <a:pt x="0" y="1375"/>
                  </a:lnTo>
                  <a:lnTo>
                    <a:pt x="736" y="1375"/>
                  </a:lnTo>
                  <a:lnTo>
                    <a:pt x="1889" y="0"/>
                  </a:lnTo>
                  <a:lnTo>
                    <a:pt x="1887"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7" name="Freeform 26"/>
            <p:cNvSpPr>
              <a:spLocks/>
            </p:cNvSpPr>
            <p:nvPr userDrawn="1"/>
          </p:nvSpPr>
          <p:spPr bwMode="auto">
            <a:xfrm>
              <a:off x="3695700" y="668338"/>
              <a:ext cx="3194050" cy="2182813"/>
            </a:xfrm>
            <a:custGeom>
              <a:avLst/>
              <a:gdLst>
                <a:gd name="T0" fmla="*/ 1291 w 1687"/>
                <a:gd name="T1" fmla="*/ 0 h 1152"/>
                <a:gd name="T2" fmla="*/ 1289 w 1687"/>
                <a:gd name="T3" fmla="*/ 0 h 1152"/>
                <a:gd name="T4" fmla="*/ 1288 w 1687"/>
                <a:gd name="T5" fmla="*/ 0 h 1152"/>
                <a:gd name="T6" fmla="*/ 1284 w 1687"/>
                <a:gd name="T7" fmla="*/ 0 h 1152"/>
                <a:gd name="T8" fmla="*/ 1284 w 1687"/>
                <a:gd name="T9" fmla="*/ 0 h 1152"/>
                <a:gd name="T10" fmla="*/ 1282 w 1687"/>
                <a:gd name="T11" fmla="*/ 0 h 1152"/>
                <a:gd name="T12" fmla="*/ 1254 w 1687"/>
                <a:gd name="T13" fmla="*/ 0 h 1152"/>
                <a:gd name="T14" fmla="*/ 966 w 1687"/>
                <a:gd name="T15" fmla="*/ 0 h 1152"/>
                <a:gd name="T16" fmla="*/ 822 w 1687"/>
                <a:gd name="T17" fmla="*/ 172 h 1152"/>
                <a:gd name="T18" fmla="*/ 785 w 1687"/>
                <a:gd name="T19" fmla="*/ 216 h 1152"/>
                <a:gd name="T20" fmla="*/ 935 w 1687"/>
                <a:gd name="T21" fmla="*/ 216 h 1152"/>
                <a:gd name="T22" fmla="*/ 938 w 1687"/>
                <a:gd name="T23" fmla="*/ 216 h 1152"/>
                <a:gd name="T24" fmla="*/ 1073 w 1687"/>
                <a:gd name="T25" fmla="*/ 216 h 1152"/>
                <a:gd name="T26" fmla="*/ 1288 w 1687"/>
                <a:gd name="T27" fmla="*/ 216 h 1152"/>
                <a:gd name="T28" fmla="*/ 1288 w 1687"/>
                <a:gd name="T29" fmla="*/ 216 h 1152"/>
                <a:gd name="T30" fmla="*/ 1288 w 1687"/>
                <a:gd name="T31" fmla="*/ 216 h 1152"/>
                <a:gd name="T32" fmla="*/ 1291 w 1687"/>
                <a:gd name="T33" fmla="*/ 216 h 1152"/>
                <a:gd name="T34" fmla="*/ 1471 w 1687"/>
                <a:gd name="T35" fmla="*/ 396 h 1152"/>
                <a:gd name="T36" fmla="*/ 1291 w 1687"/>
                <a:gd name="T37" fmla="*/ 576 h 1152"/>
                <a:gd name="T38" fmla="*/ 1290 w 1687"/>
                <a:gd name="T39" fmla="*/ 576 h 1152"/>
                <a:gd name="T40" fmla="*/ 1289 w 1687"/>
                <a:gd name="T41" fmla="*/ 576 h 1152"/>
                <a:gd name="T42" fmla="*/ 1288 w 1687"/>
                <a:gd name="T43" fmla="*/ 576 h 1152"/>
                <a:gd name="T44" fmla="*/ 1287 w 1687"/>
                <a:gd name="T45" fmla="*/ 576 h 1152"/>
                <a:gd name="T46" fmla="*/ 1286 w 1687"/>
                <a:gd name="T47" fmla="*/ 576 h 1152"/>
                <a:gd name="T48" fmla="*/ 1284 w 1687"/>
                <a:gd name="T49" fmla="*/ 576 h 1152"/>
                <a:gd name="T50" fmla="*/ 938 w 1687"/>
                <a:gd name="T51" fmla="*/ 576 h 1152"/>
                <a:gd name="T52" fmla="*/ 935 w 1687"/>
                <a:gd name="T53" fmla="*/ 576 h 1152"/>
                <a:gd name="T54" fmla="*/ 930 w 1687"/>
                <a:gd name="T55" fmla="*/ 576 h 1152"/>
                <a:gd name="T56" fmla="*/ 771 w 1687"/>
                <a:gd name="T57" fmla="*/ 576 h 1152"/>
                <a:gd name="T58" fmla="*/ 483 w 1687"/>
                <a:gd name="T59" fmla="*/ 576 h 1152"/>
                <a:gd name="T60" fmla="*/ 483 w 1687"/>
                <a:gd name="T61" fmla="*/ 576 h 1152"/>
                <a:gd name="T62" fmla="*/ 302 w 1687"/>
                <a:gd name="T63" fmla="*/ 792 h 1152"/>
                <a:gd name="T64" fmla="*/ 297 w 1687"/>
                <a:gd name="T65" fmla="*/ 798 h 1152"/>
                <a:gd name="T66" fmla="*/ 186 w 1687"/>
                <a:gd name="T67" fmla="*/ 930 h 1152"/>
                <a:gd name="T68" fmla="*/ 181 w 1687"/>
                <a:gd name="T69" fmla="*/ 936 h 1152"/>
                <a:gd name="T70" fmla="*/ 0 w 1687"/>
                <a:gd name="T71" fmla="*/ 1152 h 1152"/>
                <a:gd name="T72" fmla="*/ 288 w 1687"/>
                <a:gd name="T73" fmla="*/ 1152 h 1152"/>
                <a:gd name="T74" fmla="*/ 590 w 1687"/>
                <a:gd name="T75" fmla="*/ 792 h 1152"/>
                <a:gd name="T76" fmla="*/ 1288 w 1687"/>
                <a:gd name="T77" fmla="*/ 792 h 1152"/>
                <a:gd name="T78" fmla="*/ 1289 w 1687"/>
                <a:gd name="T79" fmla="*/ 792 h 1152"/>
                <a:gd name="T80" fmla="*/ 1291 w 1687"/>
                <a:gd name="T81" fmla="*/ 792 h 1152"/>
                <a:gd name="T82" fmla="*/ 1687 w 1687"/>
                <a:gd name="T83" fmla="*/ 396 h 1152"/>
                <a:gd name="T84" fmla="*/ 1291 w 1687"/>
                <a:gd name="T85"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87" h="1152">
                  <a:moveTo>
                    <a:pt x="1291" y="0"/>
                  </a:moveTo>
                  <a:cubicBezTo>
                    <a:pt x="1290" y="0"/>
                    <a:pt x="1290" y="0"/>
                    <a:pt x="1289" y="0"/>
                  </a:cubicBezTo>
                  <a:cubicBezTo>
                    <a:pt x="1289" y="0"/>
                    <a:pt x="1288" y="0"/>
                    <a:pt x="1288" y="0"/>
                  </a:cubicBezTo>
                  <a:cubicBezTo>
                    <a:pt x="1286" y="0"/>
                    <a:pt x="1285" y="0"/>
                    <a:pt x="1284" y="0"/>
                  </a:cubicBezTo>
                  <a:cubicBezTo>
                    <a:pt x="1284" y="0"/>
                    <a:pt x="1284" y="0"/>
                    <a:pt x="1284" y="0"/>
                  </a:cubicBezTo>
                  <a:cubicBezTo>
                    <a:pt x="1282" y="0"/>
                    <a:pt x="1282" y="0"/>
                    <a:pt x="1282" y="0"/>
                  </a:cubicBezTo>
                  <a:cubicBezTo>
                    <a:pt x="1280" y="0"/>
                    <a:pt x="1270" y="0"/>
                    <a:pt x="1254" y="0"/>
                  </a:cubicBezTo>
                  <a:cubicBezTo>
                    <a:pt x="1177" y="0"/>
                    <a:pt x="966" y="0"/>
                    <a:pt x="966" y="0"/>
                  </a:cubicBezTo>
                  <a:cubicBezTo>
                    <a:pt x="822" y="172"/>
                    <a:pt x="822" y="172"/>
                    <a:pt x="822" y="172"/>
                  </a:cubicBezTo>
                  <a:cubicBezTo>
                    <a:pt x="785" y="216"/>
                    <a:pt x="785" y="216"/>
                    <a:pt x="785" y="216"/>
                  </a:cubicBezTo>
                  <a:cubicBezTo>
                    <a:pt x="935" y="216"/>
                    <a:pt x="935" y="216"/>
                    <a:pt x="935" y="216"/>
                  </a:cubicBezTo>
                  <a:cubicBezTo>
                    <a:pt x="938" y="216"/>
                    <a:pt x="938" y="216"/>
                    <a:pt x="938" y="216"/>
                  </a:cubicBezTo>
                  <a:cubicBezTo>
                    <a:pt x="1073" y="216"/>
                    <a:pt x="1073" y="216"/>
                    <a:pt x="1073" y="216"/>
                  </a:cubicBezTo>
                  <a:cubicBezTo>
                    <a:pt x="1288" y="216"/>
                    <a:pt x="1288" y="216"/>
                    <a:pt x="1288" y="216"/>
                  </a:cubicBezTo>
                  <a:cubicBezTo>
                    <a:pt x="1288" y="216"/>
                    <a:pt x="1288" y="216"/>
                    <a:pt x="1288" y="216"/>
                  </a:cubicBezTo>
                  <a:cubicBezTo>
                    <a:pt x="1288" y="216"/>
                    <a:pt x="1288" y="216"/>
                    <a:pt x="1288" y="216"/>
                  </a:cubicBezTo>
                  <a:cubicBezTo>
                    <a:pt x="1289" y="216"/>
                    <a:pt x="1290" y="216"/>
                    <a:pt x="1291" y="216"/>
                  </a:cubicBezTo>
                  <a:cubicBezTo>
                    <a:pt x="1390" y="216"/>
                    <a:pt x="1471" y="297"/>
                    <a:pt x="1471" y="396"/>
                  </a:cubicBezTo>
                  <a:cubicBezTo>
                    <a:pt x="1471" y="495"/>
                    <a:pt x="1390" y="576"/>
                    <a:pt x="1291" y="576"/>
                  </a:cubicBezTo>
                  <a:cubicBezTo>
                    <a:pt x="1290" y="576"/>
                    <a:pt x="1290" y="576"/>
                    <a:pt x="1290" y="576"/>
                  </a:cubicBezTo>
                  <a:cubicBezTo>
                    <a:pt x="1289" y="576"/>
                    <a:pt x="1289" y="576"/>
                    <a:pt x="1289" y="576"/>
                  </a:cubicBezTo>
                  <a:cubicBezTo>
                    <a:pt x="1288" y="576"/>
                    <a:pt x="1288" y="576"/>
                    <a:pt x="1288" y="576"/>
                  </a:cubicBezTo>
                  <a:cubicBezTo>
                    <a:pt x="1287" y="576"/>
                    <a:pt x="1287" y="576"/>
                    <a:pt x="1287" y="576"/>
                  </a:cubicBezTo>
                  <a:cubicBezTo>
                    <a:pt x="1286" y="576"/>
                    <a:pt x="1286" y="576"/>
                    <a:pt x="1286" y="576"/>
                  </a:cubicBezTo>
                  <a:cubicBezTo>
                    <a:pt x="1284" y="576"/>
                    <a:pt x="1284" y="576"/>
                    <a:pt x="1284" y="576"/>
                  </a:cubicBezTo>
                  <a:cubicBezTo>
                    <a:pt x="938" y="576"/>
                    <a:pt x="938" y="576"/>
                    <a:pt x="938" y="576"/>
                  </a:cubicBezTo>
                  <a:cubicBezTo>
                    <a:pt x="935" y="576"/>
                    <a:pt x="935" y="576"/>
                    <a:pt x="935" y="576"/>
                  </a:cubicBezTo>
                  <a:cubicBezTo>
                    <a:pt x="930" y="576"/>
                    <a:pt x="930" y="576"/>
                    <a:pt x="930" y="576"/>
                  </a:cubicBezTo>
                  <a:cubicBezTo>
                    <a:pt x="771" y="576"/>
                    <a:pt x="771" y="576"/>
                    <a:pt x="771" y="576"/>
                  </a:cubicBezTo>
                  <a:cubicBezTo>
                    <a:pt x="483" y="576"/>
                    <a:pt x="483" y="576"/>
                    <a:pt x="483" y="576"/>
                  </a:cubicBezTo>
                  <a:cubicBezTo>
                    <a:pt x="483" y="576"/>
                    <a:pt x="483" y="576"/>
                    <a:pt x="483" y="576"/>
                  </a:cubicBezTo>
                  <a:cubicBezTo>
                    <a:pt x="302" y="792"/>
                    <a:pt x="302" y="792"/>
                    <a:pt x="302" y="792"/>
                  </a:cubicBezTo>
                  <a:cubicBezTo>
                    <a:pt x="297" y="798"/>
                    <a:pt x="297" y="798"/>
                    <a:pt x="297" y="798"/>
                  </a:cubicBezTo>
                  <a:cubicBezTo>
                    <a:pt x="186" y="930"/>
                    <a:pt x="186" y="930"/>
                    <a:pt x="186" y="930"/>
                  </a:cubicBezTo>
                  <a:cubicBezTo>
                    <a:pt x="181" y="936"/>
                    <a:pt x="181" y="936"/>
                    <a:pt x="181" y="936"/>
                  </a:cubicBezTo>
                  <a:cubicBezTo>
                    <a:pt x="0" y="1152"/>
                    <a:pt x="0" y="1152"/>
                    <a:pt x="0" y="1152"/>
                  </a:cubicBezTo>
                  <a:cubicBezTo>
                    <a:pt x="288" y="1152"/>
                    <a:pt x="288" y="1152"/>
                    <a:pt x="288" y="1152"/>
                  </a:cubicBezTo>
                  <a:cubicBezTo>
                    <a:pt x="590" y="792"/>
                    <a:pt x="590" y="792"/>
                    <a:pt x="590" y="792"/>
                  </a:cubicBezTo>
                  <a:cubicBezTo>
                    <a:pt x="1288" y="792"/>
                    <a:pt x="1288" y="792"/>
                    <a:pt x="1288" y="792"/>
                  </a:cubicBezTo>
                  <a:cubicBezTo>
                    <a:pt x="1288" y="792"/>
                    <a:pt x="1288" y="792"/>
                    <a:pt x="1289" y="792"/>
                  </a:cubicBezTo>
                  <a:cubicBezTo>
                    <a:pt x="1289" y="792"/>
                    <a:pt x="1290" y="792"/>
                    <a:pt x="1291" y="792"/>
                  </a:cubicBezTo>
                  <a:cubicBezTo>
                    <a:pt x="1509" y="792"/>
                    <a:pt x="1687" y="615"/>
                    <a:pt x="1687" y="396"/>
                  </a:cubicBezTo>
                  <a:cubicBezTo>
                    <a:pt x="1687" y="177"/>
                    <a:pt x="1509" y="0"/>
                    <a:pt x="129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8" name="Freeform 27"/>
            <p:cNvSpPr>
              <a:spLocks noEditPoints="1"/>
            </p:cNvSpPr>
            <p:nvPr userDrawn="1"/>
          </p:nvSpPr>
          <p:spPr bwMode="auto">
            <a:xfrm>
              <a:off x="2254250" y="3532188"/>
              <a:ext cx="246063" cy="273050"/>
            </a:xfrm>
            <a:custGeom>
              <a:avLst/>
              <a:gdLst>
                <a:gd name="T0" fmla="*/ 64 w 130"/>
                <a:gd name="T1" fmla="*/ 144 h 144"/>
                <a:gd name="T2" fmla="*/ 0 w 130"/>
                <a:gd name="T3" fmla="*/ 73 h 144"/>
                <a:gd name="T4" fmla="*/ 66 w 130"/>
                <a:gd name="T5" fmla="*/ 0 h 144"/>
                <a:gd name="T6" fmla="*/ 130 w 130"/>
                <a:gd name="T7" fmla="*/ 71 h 144"/>
                <a:gd name="T8" fmla="*/ 64 w 130"/>
                <a:gd name="T9" fmla="*/ 144 h 144"/>
                <a:gd name="T10" fmla="*/ 65 w 130"/>
                <a:gd name="T11" fmla="*/ 129 h 144"/>
                <a:gd name="T12" fmla="*/ 110 w 130"/>
                <a:gd name="T13" fmla="*/ 71 h 144"/>
                <a:gd name="T14" fmla="*/ 65 w 130"/>
                <a:gd name="T15" fmla="*/ 15 h 144"/>
                <a:gd name="T16" fmla="*/ 19 w 130"/>
                <a:gd name="T17" fmla="*/ 73 h 144"/>
                <a:gd name="T18" fmla="*/ 65 w 130"/>
                <a:gd name="T19" fmla="*/ 12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 h="144">
                  <a:moveTo>
                    <a:pt x="64" y="144"/>
                  </a:moveTo>
                  <a:cubicBezTo>
                    <a:pt x="26" y="144"/>
                    <a:pt x="0" y="115"/>
                    <a:pt x="0" y="73"/>
                  </a:cubicBezTo>
                  <a:cubicBezTo>
                    <a:pt x="0" y="29"/>
                    <a:pt x="27" y="0"/>
                    <a:pt x="66" y="0"/>
                  </a:cubicBezTo>
                  <a:cubicBezTo>
                    <a:pt x="105" y="0"/>
                    <a:pt x="130" y="29"/>
                    <a:pt x="130" y="71"/>
                  </a:cubicBezTo>
                  <a:cubicBezTo>
                    <a:pt x="130" y="118"/>
                    <a:pt x="100" y="144"/>
                    <a:pt x="64" y="144"/>
                  </a:cubicBezTo>
                  <a:close/>
                  <a:moveTo>
                    <a:pt x="65" y="129"/>
                  </a:moveTo>
                  <a:cubicBezTo>
                    <a:pt x="94" y="129"/>
                    <a:pt x="110" y="103"/>
                    <a:pt x="110" y="71"/>
                  </a:cubicBezTo>
                  <a:cubicBezTo>
                    <a:pt x="110" y="44"/>
                    <a:pt x="96" y="15"/>
                    <a:pt x="65" y="15"/>
                  </a:cubicBezTo>
                  <a:cubicBezTo>
                    <a:pt x="34" y="15"/>
                    <a:pt x="19" y="43"/>
                    <a:pt x="19" y="73"/>
                  </a:cubicBezTo>
                  <a:cubicBezTo>
                    <a:pt x="19" y="102"/>
                    <a:pt x="36" y="129"/>
                    <a:pt x="65" y="129"/>
                  </a:cubicBez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29" name="Freeform 28"/>
            <p:cNvSpPr>
              <a:spLocks/>
            </p:cNvSpPr>
            <p:nvPr userDrawn="1"/>
          </p:nvSpPr>
          <p:spPr bwMode="auto">
            <a:xfrm>
              <a:off x="2546350" y="3536950"/>
              <a:ext cx="142875" cy="265113"/>
            </a:xfrm>
            <a:custGeom>
              <a:avLst/>
              <a:gdLst>
                <a:gd name="T0" fmla="*/ 0 w 90"/>
                <a:gd name="T1" fmla="*/ 0 h 167"/>
                <a:gd name="T2" fmla="*/ 90 w 90"/>
                <a:gd name="T3" fmla="*/ 0 h 167"/>
                <a:gd name="T4" fmla="*/ 90 w 90"/>
                <a:gd name="T5" fmla="*/ 18 h 167"/>
                <a:gd name="T6" fmla="*/ 21 w 90"/>
                <a:gd name="T7" fmla="*/ 18 h 167"/>
                <a:gd name="T8" fmla="*/ 21 w 90"/>
                <a:gd name="T9" fmla="*/ 74 h 167"/>
                <a:gd name="T10" fmla="*/ 86 w 90"/>
                <a:gd name="T11" fmla="*/ 74 h 167"/>
                <a:gd name="T12" fmla="*/ 86 w 90"/>
                <a:gd name="T13" fmla="*/ 92 h 167"/>
                <a:gd name="T14" fmla="*/ 21 w 90"/>
                <a:gd name="T15" fmla="*/ 92 h 167"/>
                <a:gd name="T16" fmla="*/ 21 w 90"/>
                <a:gd name="T17" fmla="*/ 167 h 167"/>
                <a:gd name="T18" fmla="*/ 0 w 90"/>
                <a:gd name="T19" fmla="*/ 167 h 167"/>
                <a:gd name="T20" fmla="*/ 0 w 90"/>
                <a:gd name="T21"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 h="167">
                  <a:moveTo>
                    <a:pt x="0" y="0"/>
                  </a:moveTo>
                  <a:lnTo>
                    <a:pt x="90" y="0"/>
                  </a:lnTo>
                  <a:lnTo>
                    <a:pt x="90" y="18"/>
                  </a:lnTo>
                  <a:lnTo>
                    <a:pt x="21" y="18"/>
                  </a:lnTo>
                  <a:lnTo>
                    <a:pt x="21" y="74"/>
                  </a:lnTo>
                  <a:lnTo>
                    <a:pt x="86" y="74"/>
                  </a:lnTo>
                  <a:lnTo>
                    <a:pt x="86" y="92"/>
                  </a:lnTo>
                  <a:lnTo>
                    <a:pt x="21" y="92"/>
                  </a:lnTo>
                  <a:lnTo>
                    <a:pt x="21" y="167"/>
                  </a:lnTo>
                  <a:lnTo>
                    <a:pt x="0" y="167"/>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0" name="Rectangle 29"/>
            <p:cNvSpPr>
              <a:spLocks noChangeArrowheads="1"/>
            </p:cNvSpPr>
            <p:nvPr userDrawn="1"/>
          </p:nvSpPr>
          <p:spPr bwMode="auto">
            <a:xfrm>
              <a:off x="2741613" y="3536950"/>
              <a:ext cx="33338" cy="265113"/>
            </a:xfrm>
            <a:prstGeom prst="rect">
              <a:avLst/>
            </a:pr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1" name="Freeform 30"/>
            <p:cNvSpPr>
              <a:spLocks/>
            </p:cNvSpPr>
            <p:nvPr userDrawn="1"/>
          </p:nvSpPr>
          <p:spPr bwMode="auto">
            <a:xfrm>
              <a:off x="2820988" y="3532188"/>
              <a:ext cx="203200" cy="273050"/>
            </a:xfrm>
            <a:custGeom>
              <a:avLst/>
              <a:gdLst>
                <a:gd name="T0" fmla="*/ 108 w 108"/>
                <a:gd name="T1" fmla="*/ 137 h 144"/>
                <a:gd name="T2" fmla="*/ 70 w 108"/>
                <a:gd name="T3" fmla="*/ 144 h 144"/>
                <a:gd name="T4" fmla="*/ 0 w 108"/>
                <a:gd name="T5" fmla="*/ 73 h 144"/>
                <a:gd name="T6" fmla="*/ 74 w 108"/>
                <a:gd name="T7" fmla="*/ 0 h 144"/>
                <a:gd name="T8" fmla="*/ 108 w 108"/>
                <a:gd name="T9" fmla="*/ 6 h 144"/>
                <a:gd name="T10" fmla="*/ 104 w 108"/>
                <a:gd name="T11" fmla="*/ 21 h 144"/>
                <a:gd name="T12" fmla="*/ 75 w 108"/>
                <a:gd name="T13" fmla="*/ 15 h 144"/>
                <a:gd name="T14" fmla="*/ 19 w 108"/>
                <a:gd name="T15" fmla="*/ 73 h 144"/>
                <a:gd name="T16" fmla="*/ 74 w 108"/>
                <a:gd name="T17" fmla="*/ 128 h 144"/>
                <a:gd name="T18" fmla="*/ 104 w 108"/>
                <a:gd name="T19" fmla="*/ 123 h 144"/>
                <a:gd name="T20" fmla="*/ 108 w 108"/>
                <a:gd name="T21" fmla="*/ 137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44">
                  <a:moveTo>
                    <a:pt x="108" y="137"/>
                  </a:moveTo>
                  <a:cubicBezTo>
                    <a:pt x="101" y="140"/>
                    <a:pt x="88" y="144"/>
                    <a:pt x="70" y="144"/>
                  </a:cubicBezTo>
                  <a:cubicBezTo>
                    <a:pt x="30" y="144"/>
                    <a:pt x="0" y="119"/>
                    <a:pt x="0" y="73"/>
                  </a:cubicBezTo>
                  <a:cubicBezTo>
                    <a:pt x="0" y="30"/>
                    <a:pt x="30" y="0"/>
                    <a:pt x="74" y="0"/>
                  </a:cubicBezTo>
                  <a:cubicBezTo>
                    <a:pt x="92" y="0"/>
                    <a:pt x="103" y="4"/>
                    <a:pt x="108" y="6"/>
                  </a:cubicBezTo>
                  <a:cubicBezTo>
                    <a:pt x="104" y="21"/>
                    <a:pt x="104" y="21"/>
                    <a:pt x="104" y="21"/>
                  </a:cubicBezTo>
                  <a:cubicBezTo>
                    <a:pt x="97" y="18"/>
                    <a:pt x="87" y="15"/>
                    <a:pt x="75" y="15"/>
                  </a:cubicBezTo>
                  <a:cubicBezTo>
                    <a:pt x="42" y="15"/>
                    <a:pt x="19" y="36"/>
                    <a:pt x="19" y="73"/>
                  </a:cubicBezTo>
                  <a:cubicBezTo>
                    <a:pt x="19" y="107"/>
                    <a:pt x="40" y="128"/>
                    <a:pt x="74" y="128"/>
                  </a:cubicBezTo>
                  <a:cubicBezTo>
                    <a:pt x="85" y="128"/>
                    <a:pt x="97" y="126"/>
                    <a:pt x="104" y="123"/>
                  </a:cubicBezTo>
                  <a:lnTo>
                    <a:pt x="108" y="137"/>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2" name="Rectangle 31"/>
            <p:cNvSpPr>
              <a:spLocks noChangeArrowheads="1"/>
            </p:cNvSpPr>
            <p:nvPr userDrawn="1"/>
          </p:nvSpPr>
          <p:spPr bwMode="auto">
            <a:xfrm>
              <a:off x="3068638" y="3536950"/>
              <a:ext cx="36513" cy="265113"/>
            </a:xfrm>
            <a:prstGeom prst="rect">
              <a:avLst/>
            </a:pr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3" name="Freeform 32"/>
            <p:cNvSpPr>
              <a:spLocks/>
            </p:cNvSpPr>
            <p:nvPr userDrawn="1"/>
          </p:nvSpPr>
          <p:spPr bwMode="auto">
            <a:xfrm>
              <a:off x="3165475" y="3536950"/>
              <a:ext cx="201613" cy="265113"/>
            </a:xfrm>
            <a:custGeom>
              <a:avLst/>
              <a:gdLst>
                <a:gd name="T0" fmla="*/ 0 w 107"/>
                <a:gd name="T1" fmla="*/ 140 h 140"/>
                <a:gd name="T2" fmla="*/ 0 w 107"/>
                <a:gd name="T3" fmla="*/ 0 h 140"/>
                <a:gd name="T4" fmla="*/ 20 w 107"/>
                <a:gd name="T5" fmla="*/ 0 h 140"/>
                <a:gd name="T6" fmla="*/ 66 w 107"/>
                <a:gd name="T7" fmla="*/ 71 h 140"/>
                <a:gd name="T8" fmla="*/ 91 w 107"/>
                <a:gd name="T9" fmla="*/ 116 h 140"/>
                <a:gd name="T10" fmla="*/ 92 w 107"/>
                <a:gd name="T11" fmla="*/ 116 h 140"/>
                <a:gd name="T12" fmla="*/ 89 w 107"/>
                <a:gd name="T13" fmla="*/ 59 h 140"/>
                <a:gd name="T14" fmla="*/ 89 w 107"/>
                <a:gd name="T15" fmla="*/ 0 h 140"/>
                <a:gd name="T16" fmla="*/ 107 w 107"/>
                <a:gd name="T17" fmla="*/ 0 h 140"/>
                <a:gd name="T18" fmla="*/ 107 w 107"/>
                <a:gd name="T19" fmla="*/ 140 h 140"/>
                <a:gd name="T20" fmla="*/ 88 w 107"/>
                <a:gd name="T21" fmla="*/ 140 h 140"/>
                <a:gd name="T22" fmla="*/ 43 w 107"/>
                <a:gd name="T23" fmla="*/ 69 h 140"/>
                <a:gd name="T24" fmla="*/ 16 w 107"/>
                <a:gd name="T25" fmla="*/ 22 h 140"/>
                <a:gd name="T26" fmla="*/ 16 w 107"/>
                <a:gd name="T27" fmla="*/ 23 h 140"/>
                <a:gd name="T28" fmla="*/ 17 w 107"/>
                <a:gd name="T29" fmla="*/ 80 h 140"/>
                <a:gd name="T30" fmla="*/ 17 w 107"/>
                <a:gd name="T31" fmla="*/ 140 h 140"/>
                <a:gd name="T32" fmla="*/ 0 w 107"/>
                <a:gd name="T33"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7" h="140">
                  <a:moveTo>
                    <a:pt x="0" y="140"/>
                  </a:moveTo>
                  <a:cubicBezTo>
                    <a:pt x="0" y="0"/>
                    <a:pt x="0" y="0"/>
                    <a:pt x="0" y="0"/>
                  </a:cubicBezTo>
                  <a:cubicBezTo>
                    <a:pt x="20" y="0"/>
                    <a:pt x="20" y="0"/>
                    <a:pt x="20" y="0"/>
                  </a:cubicBezTo>
                  <a:cubicBezTo>
                    <a:pt x="66" y="71"/>
                    <a:pt x="66" y="71"/>
                    <a:pt x="66" y="71"/>
                  </a:cubicBezTo>
                  <a:cubicBezTo>
                    <a:pt x="76" y="87"/>
                    <a:pt x="84" y="102"/>
                    <a:pt x="91" y="116"/>
                  </a:cubicBezTo>
                  <a:cubicBezTo>
                    <a:pt x="92" y="116"/>
                    <a:pt x="92" y="116"/>
                    <a:pt x="92" y="116"/>
                  </a:cubicBezTo>
                  <a:cubicBezTo>
                    <a:pt x="90" y="97"/>
                    <a:pt x="89" y="80"/>
                    <a:pt x="89" y="59"/>
                  </a:cubicBezTo>
                  <a:cubicBezTo>
                    <a:pt x="89" y="0"/>
                    <a:pt x="89" y="0"/>
                    <a:pt x="89" y="0"/>
                  </a:cubicBezTo>
                  <a:cubicBezTo>
                    <a:pt x="107" y="0"/>
                    <a:pt x="107" y="0"/>
                    <a:pt x="107" y="0"/>
                  </a:cubicBezTo>
                  <a:cubicBezTo>
                    <a:pt x="107" y="140"/>
                    <a:pt x="107" y="140"/>
                    <a:pt x="107" y="140"/>
                  </a:cubicBezTo>
                  <a:cubicBezTo>
                    <a:pt x="88" y="140"/>
                    <a:pt x="88" y="140"/>
                    <a:pt x="88" y="140"/>
                  </a:cubicBezTo>
                  <a:cubicBezTo>
                    <a:pt x="43" y="69"/>
                    <a:pt x="43" y="69"/>
                    <a:pt x="43" y="69"/>
                  </a:cubicBezTo>
                  <a:cubicBezTo>
                    <a:pt x="33" y="53"/>
                    <a:pt x="23" y="38"/>
                    <a:pt x="16" y="22"/>
                  </a:cubicBezTo>
                  <a:cubicBezTo>
                    <a:pt x="16" y="23"/>
                    <a:pt x="16" y="23"/>
                    <a:pt x="16" y="23"/>
                  </a:cubicBezTo>
                  <a:cubicBezTo>
                    <a:pt x="17" y="40"/>
                    <a:pt x="17" y="57"/>
                    <a:pt x="17" y="80"/>
                  </a:cubicBezTo>
                  <a:cubicBezTo>
                    <a:pt x="17" y="140"/>
                    <a:pt x="17" y="140"/>
                    <a:pt x="17" y="140"/>
                  </a:cubicBezTo>
                  <a:lnTo>
                    <a:pt x="0" y="14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4" name="Freeform 33"/>
            <p:cNvSpPr>
              <a:spLocks noEditPoints="1"/>
            </p:cNvSpPr>
            <p:nvPr userDrawn="1"/>
          </p:nvSpPr>
          <p:spPr bwMode="auto">
            <a:xfrm>
              <a:off x="3406775" y="3536950"/>
              <a:ext cx="228600" cy="265113"/>
            </a:xfrm>
            <a:custGeom>
              <a:avLst/>
              <a:gdLst>
                <a:gd name="T0" fmla="*/ 34 w 120"/>
                <a:gd name="T1" fmla="*/ 96 h 140"/>
                <a:gd name="T2" fmla="*/ 19 w 120"/>
                <a:gd name="T3" fmla="*/ 140 h 140"/>
                <a:gd name="T4" fmla="*/ 0 w 120"/>
                <a:gd name="T5" fmla="*/ 140 h 140"/>
                <a:gd name="T6" fmla="*/ 49 w 120"/>
                <a:gd name="T7" fmla="*/ 0 h 140"/>
                <a:gd name="T8" fmla="*/ 71 w 120"/>
                <a:gd name="T9" fmla="*/ 0 h 140"/>
                <a:gd name="T10" fmla="*/ 120 w 120"/>
                <a:gd name="T11" fmla="*/ 140 h 140"/>
                <a:gd name="T12" fmla="*/ 100 w 120"/>
                <a:gd name="T13" fmla="*/ 140 h 140"/>
                <a:gd name="T14" fmla="*/ 85 w 120"/>
                <a:gd name="T15" fmla="*/ 96 h 140"/>
                <a:gd name="T16" fmla="*/ 34 w 120"/>
                <a:gd name="T17" fmla="*/ 96 h 140"/>
                <a:gd name="T18" fmla="*/ 81 w 120"/>
                <a:gd name="T19" fmla="*/ 82 h 140"/>
                <a:gd name="T20" fmla="*/ 67 w 120"/>
                <a:gd name="T21" fmla="*/ 42 h 140"/>
                <a:gd name="T22" fmla="*/ 59 w 120"/>
                <a:gd name="T23" fmla="*/ 16 h 140"/>
                <a:gd name="T24" fmla="*/ 59 w 120"/>
                <a:gd name="T25" fmla="*/ 16 h 140"/>
                <a:gd name="T26" fmla="*/ 52 w 120"/>
                <a:gd name="T27" fmla="*/ 41 h 140"/>
                <a:gd name="T28" fmla="*/ 38 w 120"/>
                <a:gd name="T29" fmla="*/ 82 h 140"/>
                <a:gd name="T30" fmla="*/ 81 w 120"/>
                <a:gd name="T31" fmla="*/ 8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0" h="140">
                  <a:moveTo>
                    <a:pt x="34" y="96"/>
                  </a:moveTo>
                  <a:cubicBezTo>
                    <a:pt x="19" y="140"/>
                    <a:pt x="19" y="140"/>
                    <a:pt x="19" y="140"/>
                  </a:cubicBezTo>
                  <a:cubicBezTo>
                    <a:pt x="0" y="140"/>
                    <a:pt x="0" y="140"/>
                    <a:pt x="0" y="140"/>
                  </a:cubicBezTo>
                  <a:cubicBezTo>
                    <a:pt x="49" y="0"/>
                    <a:pt x="49" y="0"/>
                    <a:pt x="49" y="0"/>
                  </a:cubicBezTo>
                  <a:cubicBezTo>
                    <a:pt x="71" y="0"/>
                    <a:pt x="71" y="0"/>
                    <a:pt x="71" y="0"/>
                  </a:cubicBezTo>
                  <a:cubicBezTo>
                    <a:pt x="120" y="140"/>
                    <a:pt x="120" y="140"/>
                    <a:pt x="120" y="140"/>
                  </a:cubicBezTo>
                  <a:cubicBezTo>
                    <a:pt x="100" y="140"/>
                    <a:pt x="100" y="140"/>
                    <a:pt x="100" y="140"/>
                  </a:cubicBezTo>
                  <a:cubicBezTo>
                    <a:pt x="85" y="96"/>
                    <a:pt x="85" y="96"/>
                    <a:pt x="85" y="96"/>
                  </a:cubicBezTo>
                  <a:lnTo>
                    <a:pt x="34" y="96"/>
                  </a:lnTo>
                  <a:close/>
                  <a:moveTo>
                    <a:pt x="81" y="82"/>
                  </a:moveTo>
                  <a:cubicBezTo>
                    <a:pt x="67" y="42"/>
                    <a:pt x="67" y="42"/>
                    <a:pt x="67" y="42"/>
                  </a:cubicBezTo>
                  <a:cubicBezTo>
                    <a:pt x="64" y="33"/>
                    <a:pt x="62" y="24"/>
                    <a:pt x="59" y="16"/>
                  </a:cubicBezTo>
                  <a:cubicBezTo>
                    <a:pt x="59" y="16"/>
                    <a:pt x="59" y="16"/>
                    <a:pt x="59" y="16"/>
                  </a:cubicBezTo>
                  <a:cubicBezTo>
                    <a:pt x="57" y="24"/>
                    <a:pt x="55" y="33"/>
                    <a:pt x="52" y="41"/>
                  </a:cubicBezTo>
                  <a:cubicBezTo>
                    <a:pt x="38" y="82"/>
                    <a:pt x="38" y="82"/>
                    <a:pt x="38" y="82"/>
                  </a:cubicBezTo>
                  <a:lnTo>
                    <a:pt x="81" y="82"/>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5" name="Freeform 34"/>
            <p:cNvSpPr>
              <a:spLocks noEditPoints="1"/>
            </p:cNvSpPr>
            <p:nvPr userDrawn="1"/>
          </p:nvSpPr>
          <p:spPr bwMode="auto">
            <a:xfrm>
              <a:off x="3757613" y="3535363"/>
              <a:ext cx="223838" cy="268288"/>
            </a:xfrm>
            <a:custGeom>
              <a:avLst/>
              <a:gdLst>
                <a:gd name="T0" fmla="*/ 0 w 118"/>
                <a:gd name="T1" fmla="*/ 3 h 142"/>
                <a:gd name="T2" fmla="*/ 39 w 118"/>
                <a:gd name="T3" fmla="*/ 0 h 142"/>
                <a:gd name="T4" fmla="*/ 97 w 118"/>
                <a:gd name="T5" fmla="*/ 18 h 142"/>
                <a:gd name="T6" fmla="*/ 118 w 118"/>
                <a:gd name="T7" fmla="*/ 68 h 142"/>
                <a:gd name="T8" fmla="*/ 97 w 118"/>
                <a:gd name="T9" fmla="*/ 122 h 142"/>
                <a:gd name="T10" fmla="*/ 34 w 118"/>
                <a:gd name="T11" fmla="*/ 142 h 142"/>
                <a:gd name="T12" fmla="*/ 0 w 118"/>
                <a:gd name="T13" fmla="*/ 140 h 142"/>
                <a:gd name="T14" fmla="*/ 0 w 118"/>
                <a:gd name="T15" fmla="*/ 3 h 142"/>
                <a:gd name="T16" fmla="*/ 19 w 118"/>
                <a:gd name="T17" fmla="*/ 127 h 142"/>
                <a:gd name="T18" fmla="*/ 37 w 118"/>
                <a:gd name="T19" fmla="*/ 127 h 142"/>
                <a:gd name="T20" fmla="*/ 98 w 118"/>
                <a:gd name="T21" fmla="*/ 68 h 142"/>
                <a:gd name="T22" fmla="*/ 40 w 118"/>
                <a:gd name="T23" fmla="*/ 15 h 142"/>
                <a:gd name="T24" fmla="*/ 19 w 118"/>
                <a:gd name="T25" fmla="*/ 16 h 142"/>
                <a:gd name="T26" fmla="*/ 19 w 118"/>
                <a:gd name="T27" fmla="*/ 12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8" h="142">
                  <a:moveTo>
                    <a:pt x="0" y="3"/>
                  </a:moveTo>
                  <a:cubicBezTo>
                    <a:pt x="12" y="1"/>
                    <a:pt x="25" y="0"/>
                    <a:pt x="39" y="0"/>
                  </a:cubicBezTo>
                  <a:cubicBezTo>
                    <a:pt x="66" y="0"/>
                    <a:pt x="85" y="6"/>
                    <a:pt x="97" y="18"/>
                  </a:cubicBezTo>
                  <a:cubicBezTo>
                    <a:pt x="110" y="29"/>
                    <a:pt x="118" y="45"/>
                    <a:pt x="118" y="68"/>
                  </a:cubicBezTo>
                  <a:cubicBezTo>
                    <a:pt x="118" y="90"/>
                    <a:pt x="110" y="109"/>
                    <a:pt x="97" y="122"/>
                  </a:cubicBezTo>
                  <a:cubicBezTo>
                    <a:pt x="83" y="135"/>
                    <a:pt x="61" y="142"/>
                    <a:pt x="34" y="142"/>
                  </a:cubicBezTo>
                  <a:cubicBezTo>
                    <a:pt x="20" y="142"/>
                    <a:pt x="10" y="142"/>
                    <a:pt x="0" y="140"/>
                  </a:cubicBezTo>
                  <a:lnTo>
                    <a:pt x="0" y="3"/>
                  </a:lnTo>
                  <a:close/>
                  <a:moveTo>
                    <a:pt x="19" y="127"/>
                  </a:moveTo>
                  <a:cubicBezTo>
                    <a:pt x="23" y="127"/>
                    <a:pt x="30" y="127"/>
                    <a:pt x="37" y="127"/>
                  </a:cubicBezTo>
                  <a:cubicBezTo>
                    <a:pt x="77" y="128"/>
                    <a:pt x="98" y="106"/>
                    <a:pt x="98" y="68"/>
                  </a:cubicBezTo>
                  <a:cubicBezTo>
                    <a:pt x="98" y="35"/>
                    <a:pt x="79" y="15"/>
                    <a:pt x="40" y="15"/>
                  </a:cubicBezTo>
                  <a:cubicBezTo>
                    <a:pt x="31" y="15"/>
                    <a:pt x="24" y="15"/>
                    <a:pt x="19" y="16"/>
                  </a:cubicBezTo>
                  <a:lnTo>
                    <a:pt x="19" y="127"/>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6" name="Freeform 35"/>
            <p:cNvSpPr>
              <a:spLocks/>
            </p:cNvSpPr>
            <p:nvPr userDrawn="1"/>
          </p:nvSpPr>
          <p:spPr bwMode="auto">
            <a:xfrm>
              <a:off x="4024313" y="3536950"/>
              <a:ext cx="152400" cy="265113"/>
            </a:xfrm>
            <a:custGeom>
              <a:avLst/>
              <a:gdLst>
                <a:gd name="T0" fmla="*/ 89 w 96"/>
                <a:gd name="T1" fmla="*/ 88 h 167"/>
                <a:gd name="T2" fmla="*/ 23 w 96"/>
                <a:gd name="T3" fmla="*/ 88 h 167"/>
                <a:gd name="T4" fmla="*/ 23 w 96"/>
                <a:gd name="T5" fmla="*/ 149 h 167"/>
                <a:gd name="T6" fmla="*/ 96 w 96"/>
                <a:gd name="T7" fmla="*/ 149 h 167"/>
                <a:gd name="T8" fmla="*/ 96 w 96"/>
                <a:gd name="T9" fmla="*/ 167 h 167"/>
                <a:gd name="T10" fmla="*/ 0 w 96"/>
                <a:gd name="T11" fmla="*/ 167 h 167"/>
                <a:gd name="T12" fmla="*/ 0 w 96"/>
                <a:gd name="T13" fmla="*/ 0 h 167"/>
                <a:gd name="T14" fmla="*/ 92 w 96"/>
                <a:gd name="T15" fmla="*/ 0 h 167"/>
                <a:gd name="T16" fmla="*/ 92 w 96"/>
                <a:gd name="T17" fmla="*/ 18 h 167"/>
                <a:gd name="T18" fmla="*/ 23 w 96"/>
                <a:gd name="T19" fmla="*/ 18 h 167"/>
                <a:gd name="T20" fmla="*/ 23 w 96"/>
                <a:gd name="T21" fmla="*/ 70 h 167"/>
                <a:gd name="T22" fmla="*/ 89 w 96"/>
                <a:gd name="T23" fmla="*/ 70 h 167"/>
                <a:gd name="T24" fmla="*/ 89 w 96"/>
                <a:gd name="T25" fmla="*/ 88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7">
                  <a:moveTo>
                    <a:pt x="89" y="88"/>
                  </a:moveTo>
                  <a:lnTo>
                    <a:pt x="23" y="88"/>
                  </a:lnTo>
                  <a:lnTo>
                    <a:pt x="23" y="149"/>
                  </a:lnTo>
                  <a:lnTo>
                    <a:pt x="96" y="149"/>
                  </a:lnTo>
                  <a:lnTo>
                    <a:pt x="96" y="167"/>
                  </a:lnTo>
                  <a:lnTo>
                    <a:pt x="0" y="167"/>
                  </a:lnTo>
                  <a:lnTo>
                    <a:pt x="0" y="0"/>
                  </a:lnTo>
                  <a:lnTo>
                    <a:pt x="92" y="0"/>
                  </a:lnTo>
                  <a:lnTo>
                    <a:pt x="92" y="18"/>
                  </a:lnTo>
                  <a:lnTo>
                    <a:pt x="23" y="18"/>
                  </a:lnTo>
                  <a:lnTo>
                    <a:pt x="23" y="70"/>
                  </a:lnTo>
                  <a:lnTo>
                    <a:pt x="89" y="70"/>
                  </a:lnTo>
                  <a:lnTo>
                    <a:pt x="89" y="88"/>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7" name="Freeform 36"/>
            <p:cNvSpPr>
              <a:spLocks/>
            </p:cNvSpPr>
            <p:nvPr userDrawn="1"/>
          </p:nvSpPr>
          <p:spPr bwMode="auto">
            <a:xfrm>
              <a:off x="4221163" y="3536950"/>
              <a:ext cx="152400" cy="265113"/>
            </a:xfrm>
            <a:custGeom>
              <a:avLst/>
              <a:gdLst>
                <a:gd name="T0" fmla="*/ 0 w 96"/>
                <a:gd name="T1" fmla="*/ 0 h 167"/>
                <a:gd name="T2" fmla="*/ 23 w 96"/>
                <a:gd name="T3" fmla="*/ 0 h 167"/>
                <a:gd name="T4" fmla="*/ 23 w 96"/>
                <a:gd name="T5" fmla="*/ 149 h 167"/>
                <a:gd name="T6" fmla="*/ 96 w 96"/>
                <a:gd name="T7" fmla="*/ 149 h 167"/>
                <a:gd name="T8" fmla="*/ 96 w 96"/>
                <a:gd name="T9" fmla="*/ 167 h 167"/>
                <a:gd name="T10" fmla="*/ 0 w 96"/>
                <a:gd name="T11" fmla="*/ 167 h 167"/>
                <a:gd name="T12" fmla="*/ 0 w 96"/>
                <a:gd name="T13" fmla="*/ 0 h 167"/>
              </a:gdLst>
              <a:ahLst/>
              <a:cxnLst>
                <a:cxn ang="0">
                  <a:pos x="T0" y="T1"/>
                </a:cxn>
                <a:cxn ang="0">
                  <a:pos x="T2" y="T3"/>
                </a:cxn>
                <a:cxn ang="0">
                  <a:pos x="T4" y="T5"/>
                </a:cxn>
                <a:cxn ang="0">
                  <a:pos x="T6" y="T7"/>
                </a:cxn>
                <a:cxn ang="0">
                  <a:pos x="T8" y="T9"/>
                </a:cxn>
                <a:cxn ang="0">
                  <a:pos x="T10" y="T11"/>
                </a:cxn>
                <a:cxn ang="0">
                  <a:pos x="T12" y="T13"/>
                </a:cxn>
              </a:cxnLst>
              <a:rect l="0" t="0" r="r" b="b"/>
              <a:pathLst>
                <a:path w="96" h="167">
                  <a:moveTo>
                    <a:pt x="0" y="0"/>
                  </a:moveTo>
                  <a:lnTo>
                    <a:pt x="23" y="0"/>
                  </a:lnTo>
                  <a:lnTo>
                    <a:pt x="23" y="149"/>
                  </a:lnTo>
                  <a:lnTo>
                    <a:pt x="96" y="149"/>
                  </a:lnTo>
                  <a:lnTo>
                    <a:pt x="96" y="167"/>
                  </a:lnTo>
                  <a:lnTo>
                    <a:pt x="0" y="167"/>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8" name="Freeform 37"/>
            <p:cNvSpPr>
              <a:spLocks/>
            </p:cNvSpPr>
            <p:nvPr userDrawn="1"/>
          </p:nvSpPr>
          <p:spPr bwMode="auto">
            <a:xfrm>
              <a:off x="4481513" y="3535363"/>
              <a:ext cx="220663" cy="268288"/>
            </a:xfrm>
            <a:custGeom>
              <a:avLst/>
              <a:gdLst>
                <a:gd name="T0" fmla="*/ 117 w 117"/>
                <a:gd name="T1" fmla="*/ 135 h 142"/>
                <a:gd name="T2" fmla="*/ 73 w 117"/>
                <a:gd name="T3" fmla="*/ 142 h 142"/>
                <a:gd name="T4" fmla="*/ 19 w 117"/>
                <a:gd name="T5" fmla="*/ 124 h 142"/>
                <a:gd name="T6" fmla="*/ 0 w 117"/>
                <a:gd name="T7" fmla="*/ 72 h 142"/>
                <a:gd name="T8" fmla="*/ 77 w 117"/>
                <a:gd name="T9" fmla="*/ 0 h 142"/>
                <a:gd name="T10" fmla="*/ 113 w 117"/>
                <a:gd name="T11" fmla="*/ 6 h 142"/>
                <a:gd name="T12" fmla="*/ 108 w 117"/>
                <a:gd name="T13" fmla="*/ 21 h 142"/>
                <a:gd name="T14" fmla="*/ 76 w 117"/>
                <a:gd name="T15" fmla="*/ 15 h 142"/>
                <a:gd name="T16" fmla="*/ 19 w 117"/>
                <a:gd name="T17" fmla="*/ 71 h 142"/>
                <a:gd name="T18" fmla="*/ 74 w 117"/>
                <a:gd name="T19" fmla="*/ 127 h 142"/>
                <a:gd name="T20" fmla="*/ 99 w 117"/>
                <a:gd name="T21" fmla="*/ 124 h 142"/>
                <a:gd name="T22" fmla="*/ 99 w 117"/>
                <a:gd name="T23" fmla="*/ 82 h 142"/>
                <a:gd name="T24" fmla="*/ 70 w 117"/>
                <a:gd name="T25" fmla="*/ 82 h 142"/>
                <a:gd name="T26" fmla="*/ 70 w 117"/>
                <a:gd name="T27" fmla="*/ 67 h 142"/>
                <a:gd name="T28" fmla="*/ 117 w 117"/>
                <a:gd name="T29" fmla="*/ 67 h 142"/>
                <a:gd name="T30" fmla="*/ 117 w 117"/>
                <a:gd name="T31" fmla="*/ 13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7" h="142">
                  <a:moveTo>
                    <a:pt x="117" y="135"/>
                  </a:moveTo>
                  <a:cubicBezTo>
                    <a:pt x="109" y="138"/>
                    <a:pt x="92" y="142"/>
                    <a:pt x="73" y="142"/>
                  </a:cubicBezTo>
                  <a:cubicBezTo>
                    <a:pt x="51" y="142"/>
                    <a:pt x="33" y="137"/>
                    <a:pt x="19" y="124"/>
                  </a:cubicBezTo>
                  <a:cubicBezTo>
                    <a:pt x="7" y="112"/>
                    <a:pt x="0" y="94"/>
                    <a:pt x="0" y="72"/>
                  </a:cubicBezTo>
                  <a:cubicBezTo>
                    <a:pt x="0" y="30"/>
                    <a:pt x="29" y="0"/>
                    <a:pt x="77" y="0"/>
                  </a:cubicBezTo>
                  <a:cubicBezTo>
                    <a:pt x="93" y="0"/>
                    <a:pt x="106" y="3"/>
                    <a:pt x="113" y="6"/>
                  </a:cubicBezTo>
                  <a:cubicBezTo>
                    <a:pt x="108" y="21"/>
                    <a:pt x="108" y="21"/>
                    <a:pt x="108" y="21"/>
                  </a:cubicBezTo>
                  <a:cubicBezTo>
                    <a:pt x="100" y="17"/>
                    <a:pt x="91" y="15"/>
                    <a:pt x="76" y="15"/>
                  </a:cubicBezTo>
                  <a:cubicBezTo>
                    <a:pt x="42" y="15"/>
                    <a:pt x="19" y="36"/>
                    <a:pt x="19" y="71"/>
                  </a:cubicBezTo>
                  <a:cubicBezTo>
                    <a:pt x="19" y="106"/>
                    <a:pt x="41" y="127"/>
                    <a:pt x="74" y="127"/>
                  </a:cubicBezTo>
                  <a:cubicBezTo>
                    <a:pt x="86" y="127"/>
                    <a:pt x="94" y="126"/>
                    <a:pt x="99" y="124"/>
                  </a:cubicBezTo>
                  <a:cubicBezTo>
                    <a:pt x="99" y="82"/>
                    <a:pt x="99" y="82"/>
                    <a:pt x="99" y="82"/>
                  </a:cubicBezTo>
                  <a:cubicBezTo>
                    <a:pt x="70" y="82"/>
                    <a:pt x="70" y="82"/>
                    <a:pt x="70" y="82"/>
                  </a:cubicBezTo>
                  <a:cubicBezTo>
                    <a:pt x="70" y="67"/>
                    <a:pt x="70" y="67"/>
                    <a:pt x="70" y="67"/>
                  </a:cubicBezTo>
                  <a:cubicBezTo>
                    <a:pt x="117" y="67"/>
                    <a:pt x="117" y="67"/>
                    <a:pt x="117" y="67"/>
                  </a:cubicBezTo>
                  <a:lnTo>
                    <a:pt x="117" y="135"/>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39" name="Freeform 38"/>
            <p:cNvSpPr>
              <a:spLocks noEditPoints="1"/>
            </p:cNvSpPr>
            <p:nvPr userDrawn="1"/>
          </p:nvSpPr>
          <p:spPr bwMode="auto">
            <a:xfrm>
              <a:off x="4738688" y="3532188"/>
              <a:ext cx="247650" cy="273050"/>
            </a:xfrm>
            <a:custGeom>
              <a:avLst/>
              <a:gdLst>
                <a:gd name="T0" fmla="*/ 64 w 131"/>
                <a:gd name="T1" fmla="*/ 144 h 144"/>
                <a:gd name="T2" fmla="*/ 0 w 131"/>
                <a:gd name="T3" fmla="*/ 73 h 144"/>
                <a:gd name="T4" fmla="*/ 66 w 131"/>
                <a:gd name="T5" fmla="*/ 0 h 144"/>
                <a:gd name="T6" fmla="*/ 131 w 131"/>
                <a:gd name="T7" fmla="*/ 71 h 144"/>
                <a:gd name="T8" fmla="*/ 65 w 131"/>
                <a:gd name="T9" fmla="*/ 144 h 144"/>
                <a:gd name="T10" fmla="*/ 64 w 131"/>
                <a:gd name="T11" fmla="*/ 144 h 144"/>
                <a:gd name="T12" fmla="*/ 65 w 131"/>
                <a:gd name="T13" fmla="*/ 129 h 144"/>
                <a:gd name="T14" fmla="*/ 111 w 131"/>
                <a:gd name="T15" fmla="*/ 71 h 144"/>
                <a:gd name="T16" fmla="*/ 66 w 131"/>
                <a:gd name="T17" fmla="*/ 15 h 144"/>
                <a:gd name="T18" fmla="*/ 20 w 131"/>
                <a:gd name="T19" fmla="*/ 73 h 144"/>
                <a:gd name="T20" fmla="*/ 65 w 131"/>
                <a:gd name="T21" fmla="*/ 12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1" h="144">
                  <a:moveTo>
                    <a:pt x="64" y="144"/>
                  </a:moveTo>
                  <a:cubicBezTo>
                    <a:pt x="27" y="144"/>
                    <a:pt x="0" y="115"/>
                    <a:pt x="0" y="73"/>
                  </a:cubicBezTo>
                  <a:cubicBezTo>
                    <a:pt x="0" y="29"/>
                    <a:pt x="28" y="0"/>
                    <a:pt x="66" y="0"/>
                  </a:cubicBezTo>
                  <a:cubicBezTo>
                    <a:pt x="105" y="0"/>
                    <a:pt x="131" y="29"/>
                    <a:pt x="131" y="71"/>
                  </a:cubicBezTo>
                  <a:cubicBezTo>
                    <a:pt x="131" y="118"/>
                    <a:pt x="101" y="144"/>
                    <a:pt x="65" y="144"/>
                  </a:cubicBezTo>
                  <a:lnTo>
                    <a:pt x="64" y="144"/>
                  </a:lnTo>
                  <a:close/>
                  <a:moveTo>
                    <a:pt x="65" y="129"/>
                  </a:moveTo>
                  <a:cubicBezTo>
                    <a:pt x="95" y="129"/>
                    <a:pt x="111" y="103"/>
                    <a:pt x="111" y="71"/>
                  </a:cubicBezTo>
                  <a:cubicBezTo>
                    <a:pt x="111" y="44"/>
                    <a:pt x="96" y="15"/>
                    <a:pt x="66" y="15"/>
                  </a:cubicBezTo>
                  <a:cubicBezTo>
                    <a:pt x="35" y="15"/>
                    <a:pt x="20" y="43"/>
                    <a:pt x="20" y="73"/>
                  </a:cubicBezTo>
                  <a:cubicBezTo>
                    <a:pt x="20" y="102"/>
                    <a:pt x="36" y="129"/>
                    <a:pt x="65" y="129"/>
                  </a:cubicBez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0" name="Freeform 39"/>
            <p:cNvSpPr>
              <a:spLocks noEditPoints="1"/>
            </p:cNvSpPr>
            <p:nvPr userDrawn="1"/>
          </p:nvSpPr>
          <p:spPr bwMode="auto">
            <a:xfrm>
              <a:off x="5032375" y="3535363"/>
              <a:ext cx="168275" cy="268288"/>
            </a:xfrm>
            <a:custGeom>
              <a:avLst/>
              <a:gdLst>
                <a:gd name="T0" fmla="*/ 0 w 89"/>
                <a:gd name="T1" fmla="*/ 3 h 142"/>
                <a:gd name="T2" fmla="*/ 33 w 89"/>
                <a:gd name="T3" fmla="*/ 0 h 142"/>
                <a:gd name="T4" fmla="*/ 72 w 89"/>
                <a:gd name="T5" fmla="*/ 10 h 142"/>
                <a:gd name="T6" fmla="*/ 84 w 89"/>
                <a:gd name="T7" fmla="*/ 35 h 142"/>
                <a:gd name="T8" fmla="*/ 60 w 89"/>
                <a:gd name="T9" fmla="*/ 66 h 142"/>
                <a:gd name="T10" fmla="*/ 60 w 89"/>
                <a:gd name="T11" fmla="*/ 66 h 142"/>
                <a:gd name="T12" fmla="*/ 89 w 89"/>
                <a:gd name="T13" fmla="*/ 101 h 142"/>
                <a:gd name="T14" fmla="*/ 77 w 89"/>
                <a:gd name="T15" fmla="*/ 129 h 142"/>
                <a:gd name="T16" fmla="*/ 28 w 89"/>
                <a:gd name="T17" fmla="*/ 142 h 142"/>
                <a:gd name="T18" fmla="*/ 0 w 89"/>
                <a:gd name="T19" fmla="*/ 140 h 142"/>
                <a:gd name="T20" fmla="*/ 0 w 89"/>
                <a:gd name="T21" fmla="*/ 3 h 142"/>
                <a:gd name="T22" fmla="*/ 18 w 89"/>
                <a:gd name="T23" fmla="*/ 60 h 142"/>
                <a:gd name="T24" fmla="*/ 35 w 89"/>
                <a:gd name="T25" fmla="*/ 60 h 142"/>
                <a:gd name="T26" fmla="*/ 65 w 89"/>
                <a:gd name="T27" fmla="*/ 37 h 142"/>
                <a:gd name="T28" fmla="*/ 34 w 89"/>
                <a:gd name="T29" fmla="*/ 14 h 142"/>
                <a:gd name="T30" fmla="*/ 18 w 89"/>
                <a:gd name="T31" fmla="*/ 15 h 142"/>
                <a:gd name="T32" fmla="*/ 18 w 89"/>
                <a:gd name="T33" fmla="*/ 60 h 142"/>
                <a:gd name="T34" fmla="*/ 18 w 89"/>
                <a:gd name="T35" fmla="*/ 127 h 142"/>
                <a:gd name="T36" fmla="*/ 33 w 89"/>
                <a:gd name="T37" fmla="*/ 128 h 142"/>
                <a:gd name="T38" fmla="*/ 70 w 89"/>
                <a:gd name="T39" fmla="*/ 101 h 142"/>
                <a:gd name="T40" fmla="*/ 33 w 89"/>
                <a:gd name="T41" fmla="*/ 74 h 142"/>
                <a:gd name="T42" fmla="*/ 18 w 89"/>
                <a:gd name="T43" fmla="*/ 74 h 142"/>
                <a:gd name="T44" fmla="*/ 18 w 89"/>
                <a:gd name="T45" fmla="*/ 12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9" h="142">
                  <a:moveTo>
                    <a:pt x="0" y="3"/>
                  </a:moveTo>
                  <a:cubicBezTo>
                    <a:pt x="8" y="1"/>
                    <a:pt x="21" y="0"/>
                    <a:pt x="33" y="0"/>
                  </a:cubicBezTo>
                  <a:cubicBezTo>
                    <a:pt x="52" y="0"/>
                    <a:pt x="63" y="3"/>
                    <a:pt x="72" y="10"/>
                  </a:cubicBezTo>
                  <a:cubicBezTo>
                    <a:pt x="80" y="16"/>
                    <a:pt x="84" y="24"/>
                    <a:pt x="84" y="35"/>
                  </a:cubicBezTo>
                  <a:cubicBezTo>
                    <a:pt x="84" y="49"/>
                    <a:pt x="75" y="60"/>
                    <a:pt x="60" y="66"/>
                  </a:cubicBezTo>
                  <a:cubicBezTo>
                    <a:pt x="60" y="66"/>
                    <a:pt x="60" y="66"/>
                    <a:pt x="60" y="66"/>
                  </a:cubicBezTo>
                  <a:cubicBezTo>
                    <a:pt x="74" y="69"/>
                    <a:pt x="89" y="80"/>
                    <a:pt x="89" y="101"/>
                  </a:cubicBezTo>
                  <a:cubicBezTo>
                    <a:pt x="89" y="113"/>
                    <a:pt x="85" y="122"/>
                    <a:pt x="77" y="129"/>
                  </a:cubicBezTo>
                  <a:cubicBezTo>
                    <a:pt x="67" y="138"/>
                    <a:pt x="51" y="142"/>
                    <a:pt x="28" y="142"/>
                  </a:cubicBezTo>
                  <a:cubicBezTo>
                    <a:pt x="15" y="142"/>
                    <a:pt x="6" y="141"/>
                    <a:pt x="0" y="140"/>
                  </a:cubicBezTo>
                  <a:lnTo>
                    <a:pt x="0" y="3"/>
                  </a:lnTo>
                  <a:close/>
                  <a:moveTo>
                    <a:pt x="18" y="60"/>
                  </a:moveTo>
                  <a:cubicBezTo>
                    <a:pt x="35" y="60"/>
                    <a:pt x="35" y="60"/>
                    <a:pt x="35" y="60"/>
                  </a:cubicBezTo>
                  <a:cubicBezTo>
                    <a:pt x="54" y="60"/>
                    <a:pt x="65" y="50"/>
                    <a:pt x="65" y="37"/>
                  </a:cubicBezTo>
                  <a:cubicBezTo>
                    <a:pt x="65" y="21"/>
                    <a:pt x="53" y="14"/>
                    <a:pt x="34" y="14"/>
                  </a:cubicBezTo>
                  <a:cubicBezTo>
                    <a:pt x="26" y="14"/>
                    <a:pt x="21" y="15"/>
                    <a:pt x="18" y="15"/>
                  </a:cubicBezTo>
                  <a:lnTo>
                    <a:pt x="18" y="60"/>
                  </a:lnTo>
                  <a:close/>
                  <a:moveTo>
                    <a:pt x="18" y="127"/>
                  </a:moveTo>
                  <a:cubicBezTo>
                    <a:pt x="22" y="128"/>
                    <a:pt x="27" y="128"/>
                    <a:pt x="33" y="128"/>
                  </a:cubicBezTo>
                  <a:cubicBezTo>
                    <a:pt x="52" y="128"/>
                    <a:pt x="70" y="121"/>
                    <a:pt x="70" y="101"/>
                  </a:cubicBezTo>
                  <a:cubicBezTo>
                    <a:pt x="70" y="82"/>
                    <a:pt x="53" y="74"/>
                    <a:pt x="33" y="74"/>
                  </a:cubicBezTo>
                  <a:cubicBezTo>
                    <a:pt x="18" y="74"/>
                    <a:pt x="18" y="74"/>
                    <a:pt x="18" y="74"/>
                  </a:cubicBezTo>
                  <a:lnTo>
                    <a:pt x="18" y="127"/>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1" name="Freeform 40"/>
            <p:cNvSpPr>
              <a:spLocks/>
            </p:cNvSpPr>
            <p:nvPr userDrawn="1"/>
          </p:nvSpPr>
          <p:spPr bwMode="auto">
            <a:xfrm>
              <a:off x="5248275" y="3536950"/>
              <a:ext cx="150813" cy="265113"/>
            </a:xfrm>
            <a:custGeom>
              <a:avLst/>
              <a:gdLst>
                <a:gd name="T0" fmla="*/ 88 w 95"/>
                <a:gd name="T1" fmla="*/ 88 h 167"/>
                <a:gd name="T2" fmla="*/ 22 w 95"/>
                <a:gd name="T3" fmla="*/ 88 h 167"/>
                <a:gd name="T4" fmla="*/ 22 w 95"/>
                <a:gd name="T5" fmla="*/ 149 h 167"/>
                <a:gd name="T6" fmla="*/ 95 w 95"/>
                <a:gd name="T7" fmla="*/ 149 h 167"/>
                <a:gd name="T8" fmla="*/ 95 w 95"/>
                <a:gd name="T9" fmla="*/ 167 h 167"/>
                <a:gd name="T10" fmla="*/ 0 w 95"/>
                <a:gd name="T11" fmla="*/ 167 h 167"/>
                <a:gd name="T12" fmla="*/ 0 w 95"/>
                <a:gd name="T13" fmla="*/ 0 h 167"/>
                <a:gd name="T14" fmla="*/ 92 w 95"/>
                <a:gd name="T15" fmla="*/ 0 h 167"/>
                <a:gd name="T16" fmla="*/ 92 w 95"/>
                <a:gd name="T17" fmla="*/ 18 h 167"/>
                <a:gd name="T18" fmla="*/ 22 w 95"/>
                <a:gd name="T19" fmla="*/ 18 h 167"/>
                <a:gd name="T20" fmla="*/ 22 w 95"/>
                <a:gd name="T21" fmla="*/ 70 h 167"/>
                <a:gd name="T22" fmla="*/ 88 w 95"/>
                <a:gd name="T23" fmla="*/ 70 h 167"/>
                <a:gd name="T24" fmla="*/ 88 w 95"/>
                <a:gd name="T25" fmla="*/ 88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5" h="167">
                  <a:moveTo>
                    <a:pt x="88" y="88"/>
                  </a:moveTo>
                  <a:lnTo>
                    <a:pt x="22" y="88"/>
                  </a:lnTo>
                  <a:lnTo>
                    <a:pt x="22" y="149"/>
                  </a:lnTo>
                  <a:lnTo>
                    <a:pt x="95" y="149"/>
                  </a:lnTo>
                  <a:lnTo>
                    <a:pt x="95" y="167"/>
                  </a:lnTo>
                  <a:lnTo>
                    <a:pt x="0" y="167"/>
                  </a:lnTo>
                  <a:lnTo>
                    <a:pt x="0" y="0"/>
                  </a:lnTo>
                  <a:lnTo>
                    <a:pt x="92" y="0"/>
                  </a:lnTo>
                  <a:lnTo>
                    <a:pt x="92" y="18"/>
                  </a:lnTo>
                  <a:lnTo>
                    <a:pt x="22" y="18"/>
                  </a:lnTo>
                  <a:lnTo>
                    <a:pt x="22" y="70"/>
                  </a:lnTo>
                  <a:lnTo>
                    <a:pt x="88" y="70"/>
                  </a:lnTo>
                  <a:lnTo>
                    <a:pt x="88" y="88"/>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2" name="Freeform 41"/>
            <p:cNvSpPr>
              <a:spLocks noEditPoints="1"/>
            </p:cNvSpPr>
            <p:nvPr userDrawn="1"/>
          </p:nvSpPr>
          <p:spPr bwMode="auto">
            <a:xfrm>
              <a:off x="5445125" y="3535363"/>
              <a:ext cx="176213" cy="266700"/>
            </a:xfrm>
            <a:custGeom>
              <a:avLst/>
              <a:gdLst>
                <a:gd name="T0" fmla="*/ 0 w 93"/>
                <a:gd name="T1" fmla="*/ 3 h 141"/>
                <a:gd name="T2" fmla="*/ 36 w 93"/>
                <a:gd name="T3" fmla="*/ 0 h 141"/>
                <a:gd name="T4" fmla="*/ 77 w 93"/>
                <a:gd name="T5" fmla="*/ 12 h 141"/>
                <a:gd name="T6" fmla="*/ 88 w 93"/>
                <a:gd name="T7" fmla="*/ 38 h 141"/>
                <a:gd name="T8" fmla="*/ 62 w 93"/>
                <a:gd name="T9" fmla="*/ 74 h 141"/>
                <a:gd name="T10" fmla="*/ 62 w 93"/>
                <a:gd name="T11" fmla="*/ 74 h 141"/>
                <a:gd name="T12" fmla="*/ 82 w 93"/>
                <a:gd name="T13" fmla="*/ 102 h 141"/>
                <a:gd name="T14" fmla="*/ 93 w 93"/>
                <a:gd name="T15" fmla="*/ 141 h 141"/>
                <a:gd name="T16" fmla="*/ 74 w 93"/>
                <a:gd name="T17" fmla="*/ 141 h 141"/>
                <a:gd name="T18" fmla="*/ 65 w 93"/>
                <a:gd name="T19" fmla="*/ 107 h 141"/>
                <a:gd name="T20" fmla="*/ 36 w 93"/>
                <a:gd name="T21" fmla="*/ 80 h 141"/>
                <a:gd name="T22" fmla="*/ 19 w 93"/>
                <a:gd name="T23" fmla="*/ 80 h 141"/>
                <a:gd name="T24" fmla="*/ 19 w 93"/>
                <a:gd name="T25" fmla="*/ 141 h 141"/>
                <a:gd name="T26" fmla="*/ 0 w 93"/>
                <a:gd name="T27" fmla="*/ 141 h 141"/>
                <a:gd name="T28" fmla="*/ 0 w 93"/>
                <a:gd name="T29" fmla="*/ 3 h 141"/>
                <a:gd name="T30" fmla="*/ 19 w 93"/>
                <a:gd name="T31" fmla="*/ 67 h 141"/>
                <a:gd name="T32" fmla="*/ 38 w 93"/>
                <a:gd name="T33" fmla="*/ 67 h 141"/>
                <a:gd name="T34" fmla="*/ 70 w 93"/>
                <a:gd name="T35" fmla="*/ 40 h 141"/>
                <a:gd name="T36" fmla="*/ 37 w 93"/>
                <a:gd name="T37" fmla="*/ 14 h 141"/>
                <a:gd name="T38" fmla="*/ 19 w 93"/>
                <a:gd name="T39" fmla="*/ 16 h 141"/>
                <a:gd name="T40" fmla="*/ 19 w 93"/>
                <a:gd name="T41" fmla="*/ 6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 h="141">
                  <a:moveTo>
                    <a:pt x="0" y="3"/>
                  </a:moveTo>
                  <a:cubicBezTo>
                    <a:pt x="10" y="1"/>
                    <a:pt x="23" y="0"/>
                    <a:pt x="36" y="0"/>
                  </a:cubicBezTo>
                  <a:cubicBezTo>
                    <a:pt x="55" y="0"/>
                    <a:pt x="68" y="4"/>
                    <a:pt x="77" y="12"/>
                  </a:cubicBezTo>
                  <a:cubicBezTo>
                    <a:pt x="84" y="18"/>
                    <a:pt x="88" y="27"/>
                    <a:pt x="88" y="38"/>
                  </a:cubicBezTo>
                  <a:cubicBezTo>
                    <a:pt x="88" y="57"/>
                    <a:pt x="76" y="69"/>
                    <a:pt x="62" y="74"/>
                  </a:cubicBezTo>
                  <a:cubicBezTo>
                    <a:pt x="62" y="74"/>
                    <a:pt x="62" y="74"/>
                    <a:pt x="62" y="74"/>
                  </a:cubicBezTo>
                  <a:cubicBezTo>
                    <a:pt x="72" y="78"/>
                    <a:pt x="79" y="88"/>
                    <a:pt x="82" y="102"/>
                  </a:cubicBezTo>
                  <a:cubicBezTo>
                    <a:pt x="87" y="122"/>
                    <a:pt x="90" y="135"/>
                    <a:pt x="93" y="141"/>
                  </a:cubicBezTo>
                  <a:cubicBezTo>
                    <a:pt x="74" y="141"/>
                    <a:pt x="74" y="141"/>
                    <a:pt x="74" y="141"/>
                  </a:cubicBezTo>
                  <a:cubicBezTo>
                    <a:pt x="72" y="137"/>
                    <a:pt x="69" y="125"/>
                    <a:pt x="65" y="107"/>
                  </a:cubicBezTo>
                  <a:cubicBezTo>
                    <a:pt x="61" y="88"/>
                    <a:pt x="53" y="81"/>
                    <a:pt x="36" y="80"/>
                  </a:cubicBezTo>
                  <a:cubicBezTo>
                    <a:pt x="19" y="80"/>
                    <a:pt x="19" y="80"/>
                    <a:pt x="19" y="80"/>
                  </a:cubicBezTo>
                  <a:cubicBezTo>
                    <a:pt x="19" y="141"/>
                    <a:pt x="19" y="141"/>
                    <a:pt x="19" y="141"/>
                  </a:cubicBezTo>
                  <a:cubicBezTo>
                    <a:pt x="0" y="141"/>
                    <a:pt x="0" y="141"/>
                    <a:pt x="0" y="141"/>
                  </a:cubicBezTo>
                  <a:lnTo>
                    <a:pt x="0" y="3"/>
                  </a:lnTo>
                  <a:close/>
                  <a:moveTo>
                    <a:pt x="19" y="67"/>
                  </a:moveTo>
                  <a:cubicBezTo>
                    <a:pt x="38" y="67"/>
                    <a:pt x="38" y="67"/>
                    <a:pt x="38" y="67"/>
                  </a:cubicBezTo>
                  <a:cubicBezTo>
                    <a:pt x="57" y="67"/>
                    <a:pt x="70" y="56"/>
                    <a:pt x="70" y="40"/>
                  </a:cubicBezTo>
                  <a:cubicBezTo>
                    <a:pt x="70" y="22"/>
                    <a:pt x="56" y="14"/>
                    <a:pt x="37" y="14"/>
                  </a:cubicBezTo>
                  <a:cubicBezTo>
                    <a:pt x="28" y="14"/>
                    <a:pt x="22" y="15"/>
                    <a:pt x="19" y="16"/>
                  </a:cubicBezTo>
                  <a:lnTo>
                    <a:pt x="19" y="67"/>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3" name="Freeform 42"/>
            <p:cNvSpPr>
              <a:spLocks/>
            </p:cNvSpPr>
            <p:nvPr userDrawn="1"/>
          </p:nvSpPr>
          <p:spPr bwMode="auto">
            <a:xfrm>
              <a:off x="5661025" y="3536950"/>
              <a:ext cx="201613" cy="265113"/>
            </a:xfrm>
            <a:custGeom>
              <a:avLst/>
              <a:gdLst>
                <a:gd name="T0" fmla="*/ 0 w 107"/>
                <a:gd name="T1" fmla="*/ 140 h 140"/>
                <a:gd name="T2" fmla="*/ 0 w 107"/>
                <a:gd name="T3" fmla="*/ 0 h 140"/>
                <a:gd name="T4" fmla="*/ 21 w 107"/>
                <a:gd name="T5" fmla="*/ 0 h 140"/>
                <a:gd name="T6" fmla="*/ 66 w 107"/>
                <a:gd name="T7" fmla="*/ 71 h 140"/>
                <a:gd name="T8" fmla="*/ 91 w 107"/>
                <a:gd name="T9" fmla="*/ 116 h 140"/>
                <a:gd name="T10" fmla="*/ 92 w 107"/>
                <a:gd name="T11" fmla="*/ 116 h 140"/>
                <a:gd name="T12" fmla="*/ 90 w 107"/>
                <a:gd name="T13" fmla="*/ 59 h 140"/>
                <a:gd name="T14" fmla="*/ 90 w 107"/>
                <a:gd name="T15" fmla="*/ 0 h 140"/>
                <a:gd name="T16" fmla="*/ 107 w 107"/>
                <a:gd name="T17" fmla="*/ 0 h 140"/>
                <a:gd name="T18" fmla="*/ 107 w 107"/>
                <a:gd name="T19" fmla="*/ 140 h 140"/>
                <a:gd name="T20" fmla="*/ 89 w 107"/>
                <a:gd name="T21" fmla="*/ 140 h 140"/>
                <a:gd name="T22" fmla="*/ 43 w 107"/>
                <a:gd name="T23" fmla="*/ 69 h 140"/>
                <a:gd name="T24" fmla="*/ 17 w 107"/>
                <a:gd name="T25" fmla="*/ 22 h 140"/>
                <a:gd name="T26" fmla="*/ 16 w 107"/>
                <a:gd name="T27" fmla="*/ 23 h 140"/>
                <a:gd name="T28" fmla="*/ 18 w 107"/>
                <a:gd name="T29" fmla="*/ 80 h 140"/>
                <a:gd name="T30" fmla="*/ 18 w 107"/>
                <a:gd name="T31" fmla="*/ 140 h 140"/>
                <a:gd name="T32" fmla="*/ 0 w 107"/>
                <a:gd name="T33"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7" h="140">
                  <a:moveTo>
                    <a:pt x="0" y="140"/>
                  </a:moveTo>
                  <a:cubicBezTo>
                    <a:pt x="0" y="0"/>
                    <a:pt x="0" y="0"/>
                    <a:pt x="0" y="0"/>
                  </a:cubicBezTo>
                  <a:cubicBezTo>
                    <a:pt x="21" y="0"/>
                    <a:pt x="21" y="0"/>
                    <a:pt x="21" y="0"/>
                  </a:cubicBezTo>
                  <a:cubicBezTo>
                    <a:pt x="66" y="71"/>
                    <a:pt x="66" y="71"/>
                    <a:pt x="66" y="71"/>
                  </a:cubicBezTo>
                  <a:cubicBezTo>
                    <a:pt x="76" y="87"/>
                    <a:pt x="85" y="102"/>
                    <a:pt x="91" y="116"/>
                  </a:cubicBezTo>
                  <a:cubicBezTo>
                    <a:pt x="92" y="116"/>
                    <a:pt x="92" y="116"/>
                    <a:pt x="92" y="116"/>
                  </a:cubicBezTo>
                  <a:cubicBezTo>
                    <a:pt x="90" y="97"/>
                    <a:pt x="90" y="80"/>
                    <a:pt x="90" y="59"/>
                  </a:cubicBezTo>
                  <a:cubicBezTo>
                    <a:pt x="90" y="0"/>
                    <a:pt x="90" y="0"/>
                    <a:pt x="90" y="0"/>
                  </a:cubicBezTo>
                  <a:cubicBezTo>
                    <a:pt x="107" y="0"/>
                    <a:pt x="107" y="0"/>
                    <a:pt x="107" y="0"/>
                  </a:cubicBezTo>
                  <a:cubicBezTo>
                    <a:pt x="107" y="140"/>
                    <a:pt x="107" y="140"/>
                    <a:pt x="107" y="140"/>
                  </a:cubicBezTo>
                  <a:cubicBezTo>
                    <a:pt x="89" y="140"/>
                    <a:pt x="89" y="140"/>
                    <a:pt x="89" y="140"/>
                  </a:cubicBezTo>
                  <a:cubicBezTo>
                    <a:pt x="43" y="69"/>
                    <a:pt x="43" y="69"/>
                    <a:pt x="43" y="69"/>
                  </a:cubicBezTo>
                  <a:cubicBezTo>
                    <a:pt x="33" y="53"/>
                    <a:pt x="24" y="38"/>
                    <a:pt x="17" y="22"/>
                  </a:cubicBezTo>
                  <a:cubicBezTo>
                    <a:pt x="16" y="23"/>
                    <a:pt x="16" y="23"/>
                    <a:pt x="16" y="23"/>
                  </a:cubicBezTo>
                  <a:cubicBezTo>
                    <a:pt x="17" y="40"/>
                    <a:pt x="18" y="57"/>
                    <a:pt x="18" y="80"/>
                  </a:cubicBezTo>
                  <a:cubicBezTo>
                    <a:pt x="18" y="140"/>
                    <a:pt x="18" y="140"/>
                    <a:pt x="18" y="140"/>
                  </a:cubicBezTo>
                  <a:lnTo>
                    <a:pt x="0" y="140"/>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4" name="Freeform 43"/>
            <p:cNvSpPr>
              <a:spLocks noEditPoints="1"/>
            </p:cNvSpPr>
            <p:nvPr userDrawn="1"/>
          </p:nvSpPr>
          <p:spPr bwMode="auto">
            <a:xfrm>
              <a:off x="5905500" y="3536950"/>
              <a:ext cx="225425" cy="265113"/>
            </a:xfrm>
            <a:custGeom>
              <a:avLst/>
              <a:gdLst>
                <a:gd name="T0" fmla="*/ 33 w 119"/>
                <a:gd name="T1" fmla="*/ 96 h 140"/>
                <a:gd name="T2" fmla="*/ 19 w 119"/>
                <a:gd name="T3" fmla="*/ 140 h 140"/>
                <a:gd name="T4" fmla="*/ 0 w 119"/>
                <a:gd name="T5" fmla="*/ 140 h 140"/>
                <a:gd name="T6" fmla="*/ 48 w 119"/>
                <a:gd name="T7" fmla="*/ 0 h 140"/>
                <a:gd name="T8" fmla="*/ 70 w 119"/>
                <a:gd name="T9" fmla="*/ 0 h 140"/>
                <a:gd name="T10" fmla="*/ 119 w 119"/>
                <a:gd name="T11" fmla="*/ 140 h 140"/>
                <a:gd name="T12" fmla="*/ 99 w 119"/>
                <a:gd name="T13" fmla="*/ 140 h 140"/>
                <a:gd name="T14" fmla="*/ 84 w 119"/>
                <a:gd name="T15" fmla="*/ 96 h 140"/>
                <a:gd name="T16" fmla="*/ 33 w 119"/>
                <a:gd name="T17" fmla="*/ 96 h 140"/>
                <a:gd name="T18" fmla="*/ 80 w 119"/>
                <a:gd name="T19" fmla="*/ 82 h 140"/>
                <a:gd name="T20" fmla="*/ 66 w 119"/>
                <a:gd name="T21" fmla="*/ 42 h 140"/>
                <a:gd name="T22" fmla="*/ 59 w 119"/>
                <a:gd name="T23" fmla="*/ 16 h 140"/>
                <a:gd name="T24" fmla="*/ 58 w 119"/>
                <a:gd name="T25" fmla="*/ 16 h 140"/>
                <a:gd name="T26" fmla="*/ 51 w 119"/>
                <a:gd name="T27" fmla="*/ 41 h 140"/>
                <a:gd name="T28" fmla="*/ 37 w 119"/>
                <a:gd name="T29" fmla="*/ 82 h 140"/>
                <a:gd name="T30" fmla="*/ 80 w 119"/>
                <a:gd name="T31" fmla="*/ 8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140">
                  <a:moveTo>
                    <a:pt x="33" y="96"/>
                  </a:moveTo>
                  <a:cubicBezTo>
                    <a:pt x="19" y="140"/>
                    <a:pt x="19" y="140"/>
                    <a:pt x="19" y="140"/>
                  </a:cubicBezTo>
                  <a:cubicBezTo>
                    <a:pt x="0" y="140"/>
                    <a:pt x="0" y="140"/>
                    <a:pt x="0" y="140"/>
                  </a:cubicBezTo>
                  <a:cubicBezTo>
                    <a:pt x="48" y="0"/>
                    <a:pt x="48" y="0"/>
                    <a:pt x="48" y="0"/>
                  </a:cubicBezTo>
                  <a:cubicBezTo>
                    <a:pt x="70" y="0"/>
                    <a:pt x="70" y="0"/>
                    <a:pt x="70" y="0"/>
                  </a:cubicBezTo>
                  <a:cubicBezTo>
                    <a:pt x="119" y="140"/>
                    <a:pt x="119" y="140"/>
                    <a:pt x="119" y="140"/>
                  </a:cubicBezTo>
                  <a:cubicBezTo>
                    <a:pt x="99" y="140"/>
                    <a:pt x="99" y="140"/>
                    <a:pt x="99" y="140"/>
                  </a:cubicBezTo>
                  <a:cubicBezTo>
                    <a:pt x="84" y="96"/>
                    <a:pt x="84" y="96"/>
                    <a:pt x="84" y="96"/>
                  </a:cubicBezTo>
                  <a:lnTo>
                    <a:pt x="33" y="96"/>
                  </a:lnTo>
                  <a:close/>
                  <a:moveTo>
                    <a:pt x="80" y="82"/>
                  </a:moveTo>
                  <a:cubicBezTo>
                    <a:pt x="66" y="42"/>
                    <a:pt x="66" y="42"/>
                    <a:pt x="66" y="42"/>
                  </a:cubicBezTo>
                  <a:cubicBezTo>
                    <a:pt x="63" y="33"/>
                    <a:pt x="61" y="24"/>
                    <a:pt x="59" y="16"/>
                  </a:cubicBezTo>
                  <a:cubicBezTo>
                    <a:pt x="58" y="16"/>
                    <a:pt x="58" y="16"/>
                    <a:pt x="58" y="16"/>
                  </a:cubicBezTo>
                  <a:cubicBezTo>
                    <a:pt x="56" y="24"/>
                    <a:pt x="54" y="33"/>
                    <a:pt x="51" y="41"/>
                  </a:cubicBezTo>
                  <a:cubicBezTo>
                    <a:pt x="37" y="82"/>
                    <a:pt x="37" y="82"/>
                    <a:pt x="37" y="82"/>
                  </a:cubicBezTo>
                  <a:lnTo>
                    <a:pt x="80" y="82"/>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5" name="Freeform 44"/>
            <p:cNvSpPr>
              <a:spLocks noEditPoints="1"/>
            </p:cNvSpPr>
            <p:nvPr userDrawn="1"/>
          </p:nvSpPr>
          <p:spPr bwMode="auto">
            <a:xfrm>
              <a:off x="6170613" y="3535363"/>
              <a:ext cx="220663" cy="268288"/>
            </a:xfrm>
            <a:custGeom>
              <a:avLst/>
              <a:gdLst>
                <a:gd name="T0" fmla="*/ 0 w 117"/>
                <a:gd name="T1" fmla="*/ 3 h 142"/>
                <a:gd name="T2" fmla="*/ 39 w 117"/>
                <a:gd name="T3" fmla="*/ 0 h 142"/>
                <a:gd name="T4" fmla="*/ 97 w 117"/>
                <a:gd name="T5" fmla="*/ 18 h 142"/>
                <a:gd name="T6" fmla="*/ 117 w 117"/>
                <a:gd name="T7" fmla="*/ 68 h 142"/>
                <a:gd name="T8" fmla="*/ 97 w 117"/>
                <a:gd name="T9" fmla="*/ 122 h 142"/>
                <a:gd name="T10" fmla="*/ 33 w 117"/>
                <a:gd name="T11" fmla="*/ 142 h 142"/>
                <a:gd name="T12" fmla="*/ 0 w 117"/>
                <a:gd name="T13" fmla="*/ 140 h 142"/>
                <a:gd name="T14" fmla="*/ 0 w 117"/>
                <a:gd name="T15" fmla="*/ 3 h 142"/>
                <a:gd name="T16" fmla="*/ 18 w 117"/>
                <a:gd name="T17" fmla="*/ 127 h 142"/>
                <a:gd name="T18" fmla="*/ 37 w 117"/>
                <a:gd name="T19" fmla="*/ 127 h 142"/>
                <a:gd name="T20" fmla="*/ 98 w 117"/>
                <a:gd name="T21" fmla="*/ 68 h 142"/>
                <a:gd name="T22" fmla="*/ 40 w 117"/>
                <a:gd name="T23" fmla="*/ 15 h 142"/>
                <a:gd name="T24" fmla="*/ 18 w 117"/>
                <a:gd name="T25" fmla="*/ 16 h 142"/>
                <a:gd name="T26" fmla="*/ 18 w 117"/>
                <a:gd name="T27" fmla="*/ 12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7" h="142">
                  <a:moveTo>
                    <a:pt x="0" y="3"/>
                  </a:moveTo>
                  <a:cubicBezTo>
                    <a:pt x="11" y="1"/>
                    <a:pt x="24" y="0"/>
                    <a:pt x="39" y="0"/>
                  </a:cubicBezTo>
                  <a:cubicBezTo>
                    <a:pt x="66" y="0"/>
                    <a:pt x="84" y="6"/>
                    <a:pt x="97" y="18"/>
                  </a:cubicBezTo>
                  <a:cubicBezTo>
                    <a:pt x="110" y="29"/>
                    <a:pt x="117" y="45"/>
                    <a:pt x="117" y="68"/>
                  </a:cubicBezTo>
                  <a:cubicBezTo>
                    <a:pt x="117" y="90"/>
                    <a:pt x="110" y="109"/>
                    <a:pt x="97" y="122"/>
                  </a:cubicBezTo>
                  <a:cubicBezTo>
                    <a:pt x="83" y="135"/>
                    <a:pt x="61" y="142"/>
                    <a:pt x="33" y="142"/>
                  </a:cubicBezTo>
                  <a:cubicBezTo>
                    <a:pt x="20" y="142"/>
                    <a:pt x="9" y="142"/>
                    <a:pt x="0" y="140"/>
                  </a:cubicBezTo>
                  <a:lnTo>
                    <a:pt x="0" y="3"/>
                  </a:lnTo>
                  <a:close/>
                  <a:moveTo>
                    <a:pt x="18" y="127"/>
                  </a:moveTo>
                  <a:cubicBezTo>
                    <a:pt x="23" y="127"/>
                    <a:pt x="30" y="127"/>
                    <a:pt x="37" y="127"/>
                  </a:cubicBezTo>
                  <a:cubicBezTo>
                    <a:pt x="76" y="128"/>
                    <a:pt x="98" y="106"/>
                    <a:pt x="98" y="68"/>
                  </a:cubicBezTo>
                  <a:cubicBezTo>
                    <a:pt x="98" y="35"/>
                    <a:pt x="79" y="15"/>
                    <a:pt x="40" y="15"/>
                  </a:cubicBezTo>
                  <a:cubicBezTo>
                    <a:pt x="30" y="15"/>
                    <a:pt x="23" y="15"/>
                    <a:pt x="18" y="16"/>
                  </a:cubicBezTo>
                  <a:lnTo>
                    <a:pt x="18" y="127"/>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6" name="Freeform 45"/>
            <p:cNvSpPr>
              <a:spLocks noEditPoints="1"/>
            </p:cNvSpPr>
            <p:nvPr userDrawn="1"/>
          </p:nvSpPr>
          <p:spPr bwMode="auto">
            <a:xfrm>
              <a:off x="6419850" y="3532188"/>
              <a:ext cx="247650" cy="273050"/>
            </a:xfrm>
            <a:custGeom>
              <a:avLst/>
              <a:gdLst>
                <a:gd name="T0" fmla="*/ 64 w 131"/>
                <a:gd name="T1" fmla="*/ 144 h 144"/>
                <a:gd name="T2" fmla="*/ 0 w 131"/>
                <a:gd name="T3" fmla="*/ 73 h 144"/>
                <a:gd name="T4" fmla="*/ 66 w 131"/>
                <a:gd name="T5" fmla="*/ 0 h 144"/>
                <a:gd name="T6" fmla="*/ 131 w 131"/>
                <a:gd name="T7" fmla="*/ 71 h 144"/>
                <a:gd name="T8" fmla="*/ 65 w 131"/>
                <a:gd name="T9" fmla="*/ 144 h 144"/>
                <a:gd name="T10" fmla="*/ 64 w 131"/>
                <a:gd name="T11" fmla="*/ 144 h 144"/>
                <a:gd name="T12" fmla="*/ 66 w 131"/>
                <a:gd name="T13" fmla="*/ 129 h 144"/>
                <a:gd name="T14" fmla="*/ 111 w 131"/>
                <a:gd name="T15" fmla="*/ 71 h 144"/>
                <a:gd name="T16" fmla="*/ 66 w 131"/>
                <a:gd name="T17" fmla="*/ 15 h 144"/>
                <a:gd name="T18" fmla="*/ 20 w 131"/>
                <a:gd name="T19" fmla="*/ 73 h 144"/>
                <a:gd name="T20" fmla="*/ 65 w 131"/>
                <a:gd name="T21" fmla="*/ 129 h 144"/>
                <a:gd name="T22" fmla="*/ 66 w 131"/>
                <a:gd name="T23" fmla="*/ 12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1" h="144">
                  <a:moveTo>
                    <a:pt x="64" y="144"/>
                  </a:moveTo>
                  <a:cubicBezTo>
                    <a:pt x="27" y="144"/>
                    <a:pt x="0" y="115"/>
                    <a:pt x="0" y="73"/>
                  </a:cubicBezTo>
                  <a:cubicBezTo>
                    <a:pt x="0" y="29"/>
                    <a:pt x="28" y="0"/>
                    <a:pt x="66" y="0"/>
                  </a:cubicBezTo>
                  <a:cubicBezTo>
                    <a:pt x="106" y="0"/>
                    <a:pt x="131" y="29"/>
                    <a:pt x="131" y="71"/>
                  </a:cubicBezTo>
                  <a:cubicBezTo>
                    <a:pt x="131" y="118"/>
                    <a:pt x="101" y="144"/>
                    <a:pt x="65" y="144"/>
                  </a:cubicBezTo>
                  <a:lnTo>
                    <a:pt x="64" y="144"/>
                  </a:lnTo>
                  <a:close/>
                  <a:moveTo>
                    <a:pt x="66" y="129"/>
                  </a:moveTo>
                  <a:cubicBezTo>
                    <a:pt x="95" y="129"/>
                    <a:pt x="111" y="103"/>
                    <a:pt x="111" y="71"/>
                  </a:cubicBezTo>
                  <a:cubicBezTo>
                    <a:pt x="111" y="44"/>
                    <a:pt x="96" y="15"/>
                    <a:pt x="66" y="15"/>
                  </a:cubicBezTo>
                  <a:cubicBezTo>
                    <a:pt x="35" y="15"/>
                    <a:pt x="20" y="43"/>
                    <a:pt x="20" y="73"/>
                  </a:cubicBezTo>
                  <a:cubicBezTo>
                    <a:pt x="20" y="102"/>
                    <a:pt x="36" y="129"/>
                    <a:pt x="65" y="129"/>
                  </a:cubicBezTo>
                  <a:lnTo>
                    <a:pt x="66" y="129"/>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sp>
          <p:nvSpPr>
            <p:cNvPr id="47" name="Freeform 46"/>
            <p:cNvSpPr>
              <a:spLocks noEditPoints="1"/>
            </p:cNvSpPr>
            <p:nvPr userDrawn="1"/>
          </p:nvSpPr>
          <p:spPr bwMode="auto">
            <a:xfrm>
              <a:off x="6713538" y="3535363"/>
              <a:ext cx="176213" cy="266700"/>
            </a:xfrm>
            <a:custGeom>
              <a:avLst/>
              <a:gdLst>
                <a:gd name="T0" fmla="*/ 0 w 93"/>
                <a:gd name="T1" fmla="*/ 3 h 141"/>
                <a:gd name="T2" fmla="*/ 35 w 93"/>
                <a:gd name="T3" fmla="*/ 0 h 141"/>
                <a:gd name="T4" fmla="*/ 76 w 93"/>
                <a:gd name="T5" fmla="*/ 12 h 141"/>
                <a:gd name="T6" fmla="*/ 88 w 93"/>
                <a:gd name="T7" fmla="*/ 38 h 141"/>
                <a:gd name="T8" fmla="*/ 61 w 93"/>
                <a:gd name="T9" fmla="*/ 74 h 141"/>
                <a:gd name="T10" fmla="*/ 61 w 93"/>
                <a:gd name="T11" fmla="*/ 74 h 141"/>
                <a:gd name="T12" fmla="*/ 82 w 93"/>
                <a:gd name="T13" fmla="*/ 102 h 141"/>
                <a:gd name="T14" fmla="*/ 93 w 93"/>
                <a:gd name="T15" fmla="*/ 141 h 141"/>
                <a:gd name="T16" fmla="*/ 73 w 93"/>
                <a:gd name="T17" fmla="*/ 141 h 141"/>
                <a:gd name="T18" fmla="*/ 64 w 93"/>
                <a:gd name="T19" fmla="*/ 107 h 141"/>
                <a:gd name="T20" fmla="*/ 35 w 93"/>
                <a:gd name="T21" fmla="*/ 80 h 141"/>
                <a:gd name="T22" fmla="*/ 18 w 93"/>
                <a:gd name="T23" fmla="*/ 80 h 141"/>
                <a:gd name="T24" fmla="*/ 18 w 93"/>
                <a:gd name="T25" fmla="*/ 141 h 141"/>
                <a:gd name="T26" fmla="*/ 0 w 93"/>
                <a:gd name="T27" fmla="*/ 141 h 141"/>
                <a:gd name="T28" fmla="*/ 0 w 93"/>
                <a:gd name="T29" fmla="*/ 3 h 141"/>
                <a:gd name="T30" fmla="*/ 18 w 93"/>
                <a:gd name="T31" fmla="*/ 67 h 141"/>
                <a:gd name="T32" fmla="*/ 37 w 93"/>
                <a:gd name="T33" fmla="*/ 67 h 141"/>
                <a:gd name="T34" fmla="*/ 69 w 93"/>
                <a:gd name="T35" fmla="*/ 40 h 141"/>
                <a:gd name="T36" fmla="*/ 36 w 93"/>
                <a:gd name="T37" fmla="*/ 14 h 141"/>
                <a:gd name="T38" fmla="*/ 18 w 93"/>
                <a:gd name="T39" fmla="*/ 16 h 141"/>
                <a:gd name="T40" fmla="*/ 18 w 93"/>
                <a:gd name="T41" fmla="*/ 6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 h="141">
                  <a:moveTo>
                    <a:pt x="0" y="3"/>
                  </a:moveTo>
                  <a:cubicBezTo>
                    <a:pt x="9" y="1"/>
                    <a:pt x="22" y="0"/>
                    <a:pt x="35" y="0"/>
                  </a:cubicBezTo>
                  <a:cubicBezTo>
                    <a:pt x="55" y="0"/>
                    <a:pt x="68" y="4"/>
                    <a:pt x="76" y="12"/>
                  </a:cubicBezTo>
                  <a:cubicBezTo>
                    <a:pt x="83" y="18"/>
                    <a:pt x="88" y="27"/>
                    <a:pt x="88" y="38"/>
                  </a:cubicBezTo>
                  <a:cubicBezTo>
                    <a:pt x="88" y="57"/>
                    <a:pt x="76" y="69"/>
                    <a:pt x="61" y="74"/>
                  </a:cubicBezTo>
                  <a:cubicBezTo>
                    <a:pt x="61" y="74"/>
                    <a:pt x="61" y="74"/>
                    <a:pt x="61" y="74"/>
                  </a:cubicBezTo>
                  <a:cubicBezTo>
                    <a:pt x="72" y="78"/>
                    <a:pt x="78" y="88"/>
                    <a:pt x="82" y="102"/>
                  </a:cubicBezTo>
                  <a:cubicBezTo>
                    <a:pt x="86" y="122"/>
                    <a:pt x="90" y="135"/>
                    <a:pt x="93" y="141"/>
                  </a:cubicBezTo>
                  <a:cubicBezTo>
                    <a:pt x="73" y="141"/>
                    <a:pt x="73" y="141"/>
                    <a:pt x="73" y="141"/>
                  </a:cubicBezTo>
                  <a:cubicBezTo>
                    <a:pt x="71" y="137"/>
                    <a:pt x="68" y="125"/>
                    <a:pt x="64" y="107"/>
                  </a:cubicBezTo>
                  <a:cubicBezTo>
                    <a:pt x="60" y="88"/>
                    <a:pt x="52" y="81"/>
                    <a:pt x="35" y="80"/>
                  </a:cubicBezTo>
                  <a:cubicBezTo>
                    <a:pt x="18" y="80"/>
                    <a:pt x="18" y="80"/>
                    <a:pt x="18" y="80"/>
                  </a:cubicBezTo>
                  <a:cubicBezTo>
                    <a:pt x="18" y="141"/>
                    <a:pt x="18" y="141"/>
                    <a:pt x="18" y="141"/>
                  </a:cubicBezTo>
                  <a:cubicBezTo>
                    <a:pt x="0" y="141"/>
                    <a:pt x="0" y="141"/>
                    <a:pt x="0" y="141"/>
                  </a:cubicBezTo>
                  <a:lnTo>
                    <a:pt x="0" y="3"/>
                  </a:lnTo>
                  <a:close/>
                  <a:moveTo>
                    <a:pt x="18" y="67"/>
                  </a:moveTo>
                  <a:cubicBezTo>
                    <a:pt x="37" y="67"/>
                    <a:pt x="37" y="67"/>
                    <a:pt x="37" y="67"/>
                  </a:cubicBezTo>
                  <a:cubicBezTo>
                    <a:pt x="57" y="67"/>
                    <a:pt x="69" y="56"/>
                    <a:pt x="69" y="40"/>
                  </a:cubicBezTo>
                  <a:cubicBezTo>
                    <a:pt x="69" y="22"/>
                    <a:pt x="56" y="14"/>
                    <a:pt x="36" y="14"/>
                  </a:cubicBezTo>
                  <a:cubicBezTo>
                    <a:pt x="27" y="14"/>
                    <a:pt x="21" y="15"/>
                    <a:pt x="18" y="16"/>
                  </a:cubicBezTo>
                  <a:lnTo>
                    <a:pt x="18" y="67"/>
                  </a:lnTo>
                  <a:close/>
                </a:path>
              </a:pathLst>
            </a:custGeom>
            <a:grpFill/>
            <a:ln>
              <a:noFill/>
            </a:ln>
          </p:spPr>
          <p:txBody>
            <a:bodyPr vert="horz" wrap="square" lIns="91440" tIns="45720" rIns="91440" bIns="45720" numCol="1" anchor="t" anchorCtr="0" compatLnSpc="1">
              <a:prstTxWarp prst="textNoShape">
                <a:avLst/>
              </a:prstTxWarp>
            </a:bodyPr>
            <a:lstStyle/>
            <a:p>
              <a:endParaRPr lang="es-PR" b="1">
                <a:effectLst/>
              </a:endParaRPr>
            </a:p>
          </p:txBody>
        </p:sp>
      </p:grpSp>
      <p:sp>
        <p:nvSpPr>
          <p:cNvPr id="48" name="Rectangle 47"/>
          <p:cNvSpPr/>
          <p:nvPr userDrawn="1"/>
        </p:nvSpPr>
        <p:spPr>
          <a:xfrm>
            <a:off x="118533" y="6307667"/>
            <a:ext cx="626534" cy="431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PR"/>
          </a:p>
        </p:txBody>
      </p:sp>
    </p:spTree>
    <p:extLst>
      <p:ext uri="{BB962C8B-B14F-4D97-AF65-F5344CB8AC3E}">
        <p14:creationId xmlns:p14="http://schemas.microsoft.com/office/powerpoint/2010/main" val="2448755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B6FA6-355F-4BBE-9E32-78CE56FB4945}" type="datetime4">
              <a:rPr lang="es-PR" smtClean="0"/>
              <a:t>20 de septiembre de 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3CB64C-D6D8-499D-AFFF-D8BD7F5006D1}" type="slidenum">
              <a:rPr lang="en-US" smtClean="0"/>
              <a:t>‹#›</a:t>
            </a:fld>
            <a:endParaRPr lang="en-US" dirty="0"/>
          </a:p>
        </p:txBody>
      </p:sp>
    </p:spTree>
    <p:extLst>
      <p:ext uri="{BB962C8B-B14F-4D97-AF65-F5344CB8AC3E}">
        <p14:creationId xmlns:p14="http://schemas.microsoft.com/office/powerpoint/2010/main" val="180222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fld id="{207B044A-AABE-426D-8B50-EB69A7B1F276}" type="datetime4">
              <a:rPr lang="es-PR" smtClean="0"/>
              <a:t>20 de septiembre de 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latin typeface="Arial" panose="020B0604020202020204" pitchFamily="34" charset="0"/>
                <a:cs typeface="Arial" panose="020B0604020202020204" pitchFamily="34" charset="0"/>
              </a:defRPr>
            </a:lvl1pPr>
          </a:lstStyle>
          <a:p>
            <a:fld id="{723CB64C-D6D8-499D-AFFF-D8BD7F5006D1}" type="slidenum">
              <a:rPr lang="en-US" smtClean="0"/>
              <a:pPr/>
              <a:t>‹#›</a:t>
            </a:fld>
            <a:endParaRPr lang="en-US" dirty="0"/>
          </a:p>
        </p:txBody>
      </p:sp>
      <p:grpSp>
        <p:nvGrpSpPr>
          <p:cNvPr id="7" name="Group 6"/>
          <p:cNvGrpSpPr/>
          <p:nvPr userDrawn="1"/>
        </p:nvGrpSpPr>
        <p:grpSpPr>
          <a:xfrm>
            <a:off x="204788" y="6425405"/>
            <a:ext cx="471487" cy="227013"/>
            <a:chOff x="77788" y="4781550"/>
            <a:chExt cx="471487" cy="227013"/>
          </a:xfrm>
          <a:solidFill>
            <a:schemeClr val="accent6"/>
          </a:solidFill>
        </p:grpSpPr>
        <p:sp>
          <p:nvSpPr>
            <p:cNvPr id="8" name="Freeform 5"/>
            <p:cNvSpPr>
              <a:spLocks/>
            </p:cNvSpPr>
            <p:nvPr userDrawn="1"/>
          </p:nvSpPr>
          <p:spPr bwMode="auto">
            <a:xfrm>
              <a:off x="77788" y="4781550"/>
              <a:ext cx="304800" cy="227013"/>
            </a:xfrm>
            <a:custGeom>
              <a:avLst/>
              <a:gdLst>
                <a:gd name="T0" fmla="*/ 192 w 192"/>
                <a:gd name="T1" fmla="*/ 0 h 143"/>
                <a:gd name="T2" fmla="*/ 157 w 192"/>
                <a:gd name="T3" fmla="*/ 0 h 143"/>
                <a:gd name="T4" fmla="*/ 157 w 192"/>
                <a:gd name="T5" fmla="*/ 0 h 143"/>
                <a:gd name="T6" fmla="*/ 62 w 192"/>
                <a:gd name="T7" fmla="*/ 116 h 143"/>
                <a:gd name="T8" fmla="*/ 0 w 192"/>
                <a:gd name="T9" fmla="*/ 116 h 143"/>
                <a:gd name="T10" fmla="*/ 0 w 192"/>
                <a:gd name="T11" fmla="*/ 143 h 143"/>
                <a:gd name="T12" fmla="*/ 74 w 192"/>
                <a:gd name="T13" fmla="*/ 143 h 143"/>
                <a:gd name="T14" fmla="*/ 192 w 192"/>
                <a:gd name="T15" fmla="*/ 0 h 143"/>
                <a:gd name="T16" fmla="*/ 192 w 192"/>
                <a:gd name="T17"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143">
                  <a:moveTo>
                    <a:pt x="192" y="0"/>
                  </a:moveTo>
                  <a:lnTo>
                    <a:pt x="157" y="0"/>
                  </a:lnTo>
                  <a:lnTo>
                    <a:pt x="157" y="0"/>
                  </a:lnTo>
                  <a:lnTo>
                    <a:pt x="62" y="116"/>
                  </a:lnTo>
                  <a:lnTo>
                    <a:pt x="0" y="116"/>
                  </a:lnTo>
                  <a:lnTo>
                    <a:pt x="0" y="143"/>
                  </a:lnTo>
                  <a:lnTo>
                    <a:pt x="74" y="143"/>
                  </a:lnTo>
                  <a:lnTo>
                    <a:pt x="192" y="0"/>
                  </a:lnTo>
                  <a:lnTo>
                    <a:pt x="192" y="0"/>
                  </a:lnTo>
                  <a:close/>
                </a:path>
              </a:pathLst>
            </a:custGeom>
            <a:grpFill/>
            <a:ln>
              <a:noFill/>
            </a:ln>
          </p:spPr>
          <p:txBody>
            <a:bodyPr vert="horz" wrap="square" lIns="91440" tIns="45720" rIns="91440" bIns="45720" numCol="1" anchor="t" anchorCtr="0" compatLnSpc="1">
              <a:prstTxWarp prst="textNoShape">
                <a:avLst/>
              </a:prstTxWarp>
            </a:bodyPr>
            <a:lstStyle/>
            <a:p>
              <a:endParaRPr lang="es-PR"/>
            </a:p>
          </p:txBody>
        </p:sp>
        <p:sp>
          <p:nvSpPr>
            <p:cNvPr id="9" name="Freeform 6"/>
            <p:cNvSpPr>
              <a:spLocks/>
            </p:cNvSpPr>
            <p:nvPr userDrawn="1"/>
          </p:nvSpPr>
          <p:spPr bwMode="auto">
            <a:xfrm>
              <a:off x="225425" y="4781550"/>
              <a:ext cx="323850" cy="227013"/>
            </a:xfrm>
            <a:custGeom>
              <a:avLst/>
              <a:gdLst>
                <a:gd name="T0" fmla="*/ 129 w 168"/>
                <a:gd name="T1" fmla="*/ 0 h 116"/>
                <a:gd name="T2" fmla="*/ 129 w 168"/>
                <a:gd name="T3" fmla="*/ 0 h 116"/>
                <a:gd name="T4" fmla="*/ 129 w 168"/>
                <a:gd name="T5" fmla="*/ 0 h 116"/>
                <a:gd name="T6" fmla="*/ 128 w 168"/>
                <a:gd name="T7" fmla="*/ 0 h 116"/>
                <a:gd name="T8" fmla="*/ 128 w 168"/>
                <a:gd name="T9" fmla="*/ 0 h 116"/>
                <a:gd name="T10" fmla="*/ 128 w 168"/>
                <a:gd name="T11" fmla="*/ 0 h 116"/>
                <a:gd name="T12" fmla="*/ 125 w 168"/>
                <a:gd name="T13" fmla="*/ 0 h 116"/>
                <a:gd name="T14" fmla="*/ 96 w 168"/>
                <a:gd name="T15" fmla="*/ 0 h 116"/>
                <a:gd name="T16" fmla="*/ 82 w 168"/>
                <a:gd name="T17" fmla="*/ 18 h 116"/>
                <a:gd name="T18" fmla="*/ 78 w 168"/>
                <a:gd name="T19" fmla="*/ 22 h 116"/>
                <a:gd name="T20" fmla="*/ 93 w 168"/>
                <a:gd name="T21" fmla="*/ 22 h 116"/>
                <a:gd name="T22" fmla="*/ 94 w 168"/>
                <a:gd name="T23" fmla="*/ 22 h 116"/>
                <a:gd name="T24" fmla="*/ 107 w 168"/>
                <a:gd name="T25" fmla="*/ 22 h 116"/>
                <a:gd name="T26" fmla="*/ 129 w 168"/>
                <a:gd name="T27" fmla="*/ 22 h 116"/>
                <a:gd name="T28" fmla="*/ 129 w 168"/>
                <a:gd name="T29" fmla="*/ 22 h 116"/>
                <a:gd name="T30" fmla="*/ 129 w 168"/>
                <a:gd name="T31" fmla="*/ 22 h 116"/>
                <a:gd name="T32" fmla="*/ 129 w 168"/>
                <a:gd name="T33" fmla="*/ 22 h 116"/>
                <a:gd name="T34" fmla="*/ 147 w 168"/>
                <a:gd name="T35" fmla="*/ 40 h 116"/>
                <a:gd name="T36" fmla="*/ 129 w 168"/>
                <a:gd name="T37" fmla="*/ 58 h 116"/>
                <a:gd name="T38" fmla="*/ 129 w 168"/>
                <a:gd name="T39" fmla="*/ 58 h 116"/>
                <a:gd name="T40" fmla="*/ 129 w 168"/>
                <a:gd name="T41" fmla="*/ 58 h 116"/>
                <a:gd name="T42" fmla="*/ 129 w 168"/>
                <a:gd name="T43" fmla="*/ 58 h 116"/>
                <a:gd name="T44" fmla="*/ 128 w 168"/>
                <a:gd name="T45" fmla="*/ 58 h 116"/>
                <a:gd name="T46" fmla="*/ 128 w 168"/>
                <a:gd name="T47" fmla="*/ 58 h 116"/>
                <a:gd name="T48" fmla="*/ 128 w 168"/>
                <a:gd name="T49" fmla="*/ 58 h 116"/>
                <a:gd name="T50" fmla="*/ 94 w 168"/>
                <a:gd name="T51" fmla="*/ 58 h 116"/>
                <a:gd name="T52" fmla="*/ 93 w 168"/>
                <a:gd name="T53" fmla="*/ 58 h 116"/>
                <a:gd name="T54" fmla="*/ 93 w 168"/>
                <a:gd name="T55" fmla="*/ 58 h 116"/>
                <a:gd name="T56" fmla="*/ 77 w 168"/>
                <a:gd name="T57" fmla="*/ 58 h 116"/>
                <a:gd name="T58" fmla="*/ 48 w 168"/>
                <a:gd name="T59" fmla="*/ 58 h 116"/>
                <a:gd name="T60" fmla="*/ 48 w 168"/>
                <a:gd name="T61" fmla="*/ 58 h 116"/>
                <a:gd name="T62" fmla="*/ 30 w 168"/>
                <a:gd name="T63" fmla="*/ 80 h 116"/>
                <a:gd name="T64" fmla="*/ 29 w 168"/>
                <a:gd name="T65" fmla="*/ 80 h 116"/>
                <a:gd name="T66" fmla="*/ 18 w 168"/>
                <a:gd name="T67" fmla="*/ 94 h 116"/>
                <a:gd name="T68" fmla="*/ 18 w 168"/>
                <a:gd name="T69" fmla="*/ 94 h 116"/>
                <a:gd name="T70" fmla="*/ 0 w 168"/>
                <a:gd name="T71" fmla="*/ 116 h 116"/>
                <a:gd name="T72" fmla="*/ 29 w 168"/>
                <a:gd name="T73" fmla="*/ 116 h 116"/>
                <a:gd name="T74" fmla="*/ 59 w 168"/>
                <a:gd name="T75" fmla="*/ 80 h 116"/>
                <a:gd name="T76" fmla="*/ 129 w 168"/>
                <a:gd name="T77" fmla="*/ 80 h 116"/>
                <a:gd name="T78" fmla="*/ 129 w 168"/>
                <a:gd name="T79" fmla="*/ 80 h 116"/>
                <a:gd name="T80" fmla="*/ 129 w 168"/>
                <a:gd name="T81" fmla="*/ 80 h 116"/>
                <a:gd name="T82" fmla="*/ 168 w 168"/>
                <a:gd name="T83" fmla="*/ 40 h 116"/>
                <a:gd name="T84" fmla="*/ 129 w 168"/>
                <a:gd name="T8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8" h="116">
                  <a:moveTo>
                    <a:pt x="129" y="0"/>
                  </a:moveTo>
                  <a:cubicBezTo>
                    <a:pt x="129" y="0"/>
                    <a:pt x="129" y="0"/>
                    <a:pt x="129" y="0"/>
                  </a:cubicBezTo>
                  <a:cubicBezTo>
                    <a:pt x="129" y="0"/>
                    <a:pt x="129" y="0"/>
                    <a:pt x="129" y="0"/>
                  </a:cubicBezTo>
                  <a:cubicBezTo>
                    <a:pt x="128" y="0"/>
                    <a:pt x="128" y="0"/>
                    <a:pt x="128" y="0"/>
                  </a:cubicBezTo>
                  <a:cubicBezTo>
                    <a:pt x="128" y="0"/>
                    <a:pt x="128" y="0"/>
                    <a:pt x="128" y="0"/>
                  </a:cubicBezTo>
                  <a:cubicBezTo>
                    <a:pt x="128" y="0"/>
                    <a:pt x="128" y="0"/>
                    <a:pt x="128" y="0"/>
                  </a:cubicBezTo>
                  <a:cubicBezTo>
                    <a:pt x="128" y="0"/>
                    <a:pt x="127" y="0"/>
                    <a:pt x="125" y="0"/>
                  </a:cubicBezTo>
                  <a:cubicBezTo>
                    <a:pt x="117" y="0"/>
                    <a:pt x="96" y="0"/>
                    <a:pt x="96" y="0"/>
                  </a:cubicBezTo>
                  <a:cubicBezTo>
                    <a:pt x="82" y="18"/>
                    <a:pt x="82" y="18"/>
                    <a:pt x="82" y="18"/>
                  </a:cubicBezTo>
                  <a:cubicBezTo>
                    <a:pt x="78" y="22"/>
                    <a:pt x="78" y="22"/>
                    <a:pt x="78" y="22"/>
                  </a:cubicBezTo>
                  <a:cubicBezTo>
                    <a:pt x="93" y="22"/>
                    <a:pt x="93" y="22"/>
                    <a:pt x="93" y="22"/>
                  </a:cubicBezTo>
                  <a:cubicBezTo>
                    <a:pt x="94" y="22"/>
                    <a:pt x="94" y="22"/>
                    <a:pt x="94" y="22"/>
                  </a:cubicBezTo>
                  <a:cubicBezTo>
                    <a:pt x="107" y="22"/>
                    <a:pt x="107" y="22"/>
                    <a:pt x="107" y="22"/>
                  </a:cubicBezTo>
                  <a:cubicBezTo>
                    <a:pt x="129" y="22"/>
                    <a:pt x="129" y="22"/>
                    <a:pt x="129" y="22"/>
                  </a:cubicBezTo>
                  <a:cubicBezTo>
                    <a:pt x="129" y="22"/>
                    <a:pt x="129" y="22"/>
                    <a:pt x="129" y="22"/>
                  </a:cubicBezTo>
                  <a:cubicBezTo>
                    <a:pt x="129" y="22"/>
                    <a:pt x="129" y="22"/>
                    <a:pt x="129" y="22"/>
                  </a:cubicBezTo>
                  <a:cubicBezTo>
                    <a:pt x="129" y="22"/>
                    <a:pt x="129" y="22"/>
                    <a:pt x="129" y="22"/>
                  </a:cubicBezTo>
                  <a:cubicBezTo>
                    <a:pt x="139" y="22"/>
                    <a:pt x="147" y="30"/>
                    <a:pt x="147" y="40"/>
                  </a:cubicBezTo>
                  <a:cubicBezTo>
                    <a:pt x="147" y="50"/>
                    <a:pt x="139" y="58"/>
                    <a:pt x="129" y="58"/>
                  </a:cubicBezTo>
                  <a:cubicBezTo>
                    <a:pt x="129" y="58"/>
                    <a:pt x="129" y="58"/>
                    <a:pt x="129" y="58"/>
                  </a:cubicBezTo>
                  <a:cubicBezTo>
                    <a:pt x="129" y="58"/>
                    <a:pt x="129" y="58"/>
                    <a:pt x="129" y="58"/>
                  </a:cubicBezTo>
                  <a:cubicBezTo>
                    <a:pt x="129" y="58"/>
                    <a:pt x="129" y="58"/>
                    <a:pt x="129" y="58"/>
                  </a:cubicBezTo>
                  <a:cubicBezTo>
                    <a:pt x="128" y="58"/>
                    <a:pt x="128" y="58"/>
                    <a:pt x="128" y="58"/>
                  </a:cubicBezTo>
                  <a:cubicBezTo>
                    <a:pt x="128" y="58"/>
                    <a:pt x="128" y="58"/>
                    <a:pt x="128" y="58"/>
                  </a:cubicBezTo>
                  <a:cubicBezTo>
                    <a:pt x="128" y="58"/>
                    <a:pt x="128" y="58"/>
                    <a:pt x="128" y="58"/>
                  </a:cubicBezTo>
                  <a:cubicBezTo>
                    <a:pt x="94" y="58"/>
                    <a:pt x="94" y="58"/>
                    <a:pt x="94" y="58"/>
                  </a:cubicBezTo>
                  <a:cubicBezTo>
                    <a:pt x="93" y="58"/>
                    <a:pt x="93" y="58"/>
                    <a:pt x="93" y="58"/>
                  </a:cubicBezTo>
                  <a:cubicBezTo>
                    <a:pt x="93" y="58"/>
                    <a:pt x="93" y="58"/>
                    <a:pt x="93" y="58"/>
                  </a:cubicBezTo>
                  <a:cubicBezTo>
                    <a:pt x="77" y="58"/>
                    <a:pt x="77" y="58"/>
                    <a:pt x="77" y="58"/>
                  </a:cubicBezTo>
                  <a:cubicBezTo>
                    <a:pt x="48" y="58"/>
                    <a:pt x="48" y="58"/>
                    <a:pt x="48" y="58"/>
                  </a:cubicBezTo>
                  <a:cubicBezTo>
                    <a:pt x="48" y="58"/>
                    <a:pt x="48" y="58"/>
                    <a:pt x="48" y="58"/>
                  </a:cubicBezTo>
                  <a:cubicBezTo>
                    <a:pt x="30" y="80"/>
                    <a:pt x="30" y="80"/>
                    <a:pt x="30" y="80"/>
                  </a:cubicBezTo>
                  <a:cubicBezTo>
                    <a:pt x="29" y="80"/>
                    <a:pt x="29" y="80"/>
                    <a:pt x="29" y="80"/>
                  </a:cubicBezTo>
                  <a:cubicBezTo>
                    <a:pt x="18" y="94"/>
                    <a:pt x="18" y="94"/>
                    <a:pt x="18" y="94"/>
                  </a:cubicBezTo>
                  <a:cubicBezTo>
                    <a:pt x="18" y="94"/>
                    <a:pt x="18" y="94"/>
                    <a:pt x="18" y="94"/>
                  </a:cubicBezTo>
                  <a:cubicBezTo>
                    <a:pt x="0" y="116"/>
                    <a:pt x="0" y="116"/>
                    <a:pt x="0" y="116"/>
                  </a:cubicBezTo>
                  <a:cubicBezTo>
                    <a:pt x="29" y="116"/>
                    <a:pt x="29" y="116"/>
                    <a:pt x="29" y="116"/>
                  </a:cubicBezTo>
                  <a:cubicBezTo>
                    <a:pt x="59" y="80"/>
                    <a:pt x="59" y="80"/>
                    <a:pt x="59" y="80"/>
                  </a:cubicBezTo>
                  <a:cubicBezTo>
                    <a:pt x="129" y="80"/>
                    <a:pt x="129" y="80"/>
                    <a:pt x="129" y="80"/>
                  </a:cubicBezTo>
                  <a:cubicBezTo>
                    <a:pt x="129" y="80"/>
                    <a:pt x="129" y="80"/>
                    <a:pt x="129" y="80"/>
                  </a:cubicBezTo>
                  <a:cubicBezTo>
                    <a:pt x="129" y="80"/>
                    <a:pt x="129" y="80"/>
                    <a:pt x="129" y="80"/>
                  </a:cubicBezTo>
                  <a:cubicBezTo>
                    <a:pt x="151" y="80"/>
                    <a:pt x="168" y="62"/>
                    <a:pt x="168" y="40"/>
                  </a:cubicBezTo>
                  <a:cubicBezTo>
                    <a:pt x="168" y="18"/>
                    <a:pt x="151" y="0"/>
                    <a:pt x="1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s-PR"/>
            </a:p>
          </p:txBody>
        </p:sp>
      </p:grpSp>
    </p:spTree>
    <p:extLst>
      <p:ext uri="{BB962C8B-B14F-4D97-AF65-F5344CB8AC3E}">
        <p14:creationId xmlns:p14="http://schemas.microsoft.com/office/powerpoint/2010/main" val="9800541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4" r:id="rId8"/>
    <p:sldLayoutId id="2147483680" r:id="rId9"/>
    <p:sldLayoutId id="2147483681" r:id="rId10"/>
    <p:sldLayoutId id="2147483682" r:id="rId11"/>
    <p:sldLayoutId id="2147483683" r:id="rId12"/>
  </p:sldLayoutIdLst>
  <p:hf sldNum="0" hdr="0" ftr="0"/>
  <p:txStyles>
    <p:titleStyle>
      <a:lvl1pPr algn="l" defTabSz="914400" rtl="0" eaLnBrk="1" latinLnBrk="0" hangingPunct="1">
        <a:lnSpc>
          <a:spcPct val="90000"/>
        </a:lnSpc>
        <a:spcBef>
          <a:spcPct val="0"/>
        </a:spcBef>
        <a:buNone/>
        <a:defRPr sz="2800" kern="1200">
          <a:solidFill>
            <a:schemeClr val="accent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PR" dirty="0"/>
              <a:t>Plan para la Restructuración y </a:t>
            </a:r>
            <a:r>
              <a:rPr lang="es-PR" dirty="0" smtClean="0"/>
              <a:t/>
            </a:r>
            <a:br>
              <a:rPr lang="es-PR" dirty="0" smtClean="0"/>
            </a:br>
            <a:r>
              <a:rPr lang="es-PR" dirty="0" smtClean="0"/>
              <a:t>Modernización Metodológica</a:t>
            </a:r>
            <a:r>
              <a:rPr lang="es-PR" dirty="0"/>
              <a:t/>
            </a:r>
            <a:br>
              <a:rPr lang="es-PR" dirty="0"/>
            </a:br>
            <a:r>
              <a:rPr lang="es-PR" dirty="0"/>
              <a:t>del Sistema de Cuentas </a:t>
            </a:r>
            <a:r>
              <a:rPr lang="es-PR" dirty="0" smtClean="0"/>
              <a:t>Nacionales</a:t>
            </a:r>
            <a:endParaRPr lang="es-PR" dirty="0"/>
          </a:p>
        </p:txBody>
      </p:sp>
      <p:sp>
        <p:nvSpPr>
          <p:cNvPr id="3" name="Subtitle 2"/>
          <p:cNvSpPr>
            <a:spLocks noGrp="1"/>
          </p:cNvSpPr>
          <p:nvPr>
            <p:ph type="body" idx="1"/>
          </p:nvPr>
        </p:nvSpPr>
        <p:spPr/>
        <p:txBody>
          <a:bodyPr/>
          <a:lstStyle/>
          <a:p>
            <a:r>
              <a:rPr lang="es-PR" dirty="0"/>
              <a:t>Plan. Luis García Pelatti</a:t>
            </a:r>
          </a:p>
          <a:p>
            <a:r>
              <a:rPr lang="es-PR" dirty="0" smtClean="0"/>
              <a:t>Presidente</a:t>
            </a:r>
            <a:endParaRPr lang="es-PR" dirty="0"/>
          </a:p>
        </p:txBody>
      </p:sp>
      <p:sp>
        <p:nvSpPr>
          <p:cNvPr id="4" name="Date Placeholder 3"/>
          <p:cNvSpPr>
            <a:spLocks noGrp="1"/>
          </p:cNvSpPr>
          <p:nvPr>
            <p:ph type="dt" sz="half" idx="10"/>
          </p:nvPr>
        </p:nvSpPr>
        <p:spPr/>
        <p:txBody>
          <a:bodyPr/>
          <a:lstStyle/>
          <a:p>
            <a:fld id="{0F380F7E-7961-4DA6-87C4-7AA35C54DCEC}" type="datetime4">
              <a:rPr lang="es-PR" smtClean="0"/>
              <a:t>20 de septiembre de 2016</a:t>
            </a:fld>
            <a:endParaRPr lang="en-US" dirty="0"/>
          </a:p>
        </p:txBody>
      </p:sp>
    </p:spTree>
    <p:extLst>
      <p:ext uri="{BB962C8B-B14F-4D97-AF65-F5344CB8AC3E}">
        <p14:creationId xmlns:p14="http://schemas.microsoft.com/office/powerpoint/2010/main" val="30228749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PR" dirty="0" smtClean="0"/>
              <a:t>Coordinación con Comercio y Tesoro</a:t>
            </a:r>
            <a:endParaRPr lang="es-PR" dirty="0"/>
          </a:p>
        </p:txBody>
      </p:sp>
      <p:sp>
        <p:nvSpPr>
          <p:cNvPr id="4" name="Content Placeholder 3"/>
          <p:cNvSpPr>
            <a:spLocks noGrp="1"/>
          </p:cNvSpPr>
          <p:nvPr>
            <p:ph idx="1"/>
          </p:nvPr>
        </p:nvSpPr>
        <p:spPr/>
        <p:txBody>
          <a:bodyPr>
            <a:normAutofit/>
          </a:bodyPr>
          <a:lstStyle/>
          <a:p>
            <a:r>
              <a:rPr lang="es-PR" b="1" dirty="0"/>
              <a:t>Recomendaciones de los departamentos de Comercio y del Tesoro de Estados Unidos</a:t>
            </a:r>
          </a:p>
          <a:p>
            <a:r>
              <a:rPr lang="es-PR" dirty="0"/>
              <a:t>Durante el pasado año fiscal, hemos recibido la visita de funcionarios de alto nivel de varias agencias de </a:t>
            </a:r>
            <a:r>
              <a:rPr lang="es-PR" dirty="0" smtClean="0"/>
              <a:t>EE.UU</a:t>
            </a:r>
            <a:r>
              <a:rPr lang="es-PR" dirty="0"/>
              <a:t>., entre los que se destacan:</a:t>
            </a:r>
          </a:p>
          <a:p>
            <a:pPr marL="285750" indent="-285750">
              <a:buFont typeface="Arial" panose="020B0604020202020204" pitchFamily="34" charset="0"/>
              <a:buChar char="•"/>
            </a:pPr>
            <a:r>
              <a:rPr lang="es-PR" dirty="0" smtClean="0"/>
              <a:t> </a:t>
            </a:r>
            <a:r>
              <a:rPr lang="es-PR" dirty="0" smtClean="0">
                <a:solidFill>
                  <a:schemeClr val="accent6"/>
                </a:solidFill>
              </a:rPr>
              <a:t>William </a:t>
            </a:r>
            <a:r>
              <a:rPr lang="es-PR" dirty="0">
                <a:solidFill>
                  <a:schemeClr val="accent6"/>
                </a:solidFill>
              </a:rPr>
              <a:t>Ramos</a:t>
            </a:r>
            <a:r>
              <a:rPr lang="es-PR" dirty="0"/>
              <a:t> – Director de Asuntos Inter-gubernamentales, Departamento de Comercio de Estados Unidos (Miembro del “</a:t>
            </a:r>
            <a:r>
              <a:rPr lang="es-PR" dirty="0" err="1"/>
              <a:t>President’s</a:t>
            </a:r>
            <a:r>
              <a:rPr lang="es-PR" dirty="0"/>
              <a:t> </a:t>
            </a:r>
            <a:r>
              <a:rPr lang="es-PR" dirty="0" err="1"/>
              <a:t>Task</a:t>
            </a:r>
            <a:r>
              <a:rPr lang="es-PR" dirty="0"/>
              <a:t> </a:t>
            </a:r>
            <a:r>
              <a:rPr lang="es-PR" dirty="0" err="1"/>
              <a:t>Force</a:t>
            </a:r>
            <a:r>
              <a:rPr lang="es-PR" dirty="0"/>
              <a:t> </a:t>
            </a:r>
            <a:r>
              <a:rPr lang="es-PR" dirty="0" err="1"/>
              <a:t>on</a:t>
            </a:r>
            <a:r>
              <a:rPr lang="es-PR" dirty="0"/>
              <a:t> Puerto Rico Status”)</a:t>
            </a:r>
          </a:p>
          <a:p>
            <a:pPr marL="285750" indent="-285750">
              <a:buFont typeface="Arial" panose="020B0604020202020204" pitchFamily="34" charset="0"/>
              <a:buChar char="•"/>
            </a:pPr>
            <a:r>
              <a:rPr lang="es-PR" dirty="0" smtClean="0"/>
              <a:t> </a:t>
            </a:r>
            <a:r>
              <a:rPr lang="es-PR" dirty="0" smtClean="0">
                <a:solidFill>
                  <a:schemeClr val="accent6"/>
                </a:solidFill>
              </a:rPr>
              <a:t>Brian </a:t>
            </a:r>
            <a:r>
              <a:rPr lang="es-PR" dirty="0" err="1">
                <a:solidFill>
                  <a:schemeClr val="accent6"/>
                </a:solidFill>
              </a:rPr>
              <a:t>Moyer</a:t>
            </a:r>
            <a:r>
              <a:rPr lang="es-PR" dirty="0">
                <a:solidFill>
                  <a:schemeClr val="accent6"/>
                </a:solidFill>
              </a:rPr>
              <a:t> </a:t>
            </a:r>
            <a:r>
              <a:rPr lang="es-PR" dirty="0"/>
              <a:t>– Director del Negociado de Análisis Económico del Departamento de Comercio</a:t>
            </a:r>
          </a:p>
          <a:p>
            <a:pPr marL="285750" indent="-285750">
              <a:buFont typeface="Arial" panose="020B0604020202020204" pitchFamily="34" charset="0"/>
              <a:buChar char="•"/>
            </a:pPr>
            <a:r>
              <a:rPr lang="es-PR" dirty="0" smtClean="0"/>
              <a:t> </a:t>
            </a:r>
            <a:r>
              <a:rPr lang="es-PR" dirty="0" smtClean="0">
                <a:solidFill>
                  <a:schemeClr val="accent6"/>
                </a:solidFill>
              </a:rPr>
              <a:t>Gerald </a:t>
            </a:r>
            <a:r>
              <a:rPr lang="es-PR" dirty="0" err="1">
                <a:solidFill>
                  <a:schemeClr val="accent6"/>
                </a:solidFill>
              </a:rPr>
              <a:t>Silverstain</a:t>
            </a:r>
            <a:r>
              <a:rPr lang="es-PR" dirty="0">
                <a:solidFill>
                  <a:schemeClr val="accent6"/>
                </a:solidFill>
              </a:rPr>
              <a:t> </a:t>
            </a:r>
            <a:r>
              <a:rPr lang="es-PR" dirty="0"/>
              <a:t>– Asesor de la Oficina de Asistencia Técnica, Departamento del Tesoro</a:t>
            </a:r>
          </a:p>
          <a:p>
            <a:pPr marL="285750" indent="-285750">
              <a:buFont typeface="Arial" panose="020B0604020202020204" pitchFamily="34" charset="0"/>
              <a:buChar char="•"/>
            </a:pPr>
            <a:r>
              <a:rPr lang="es-PR" dirty="0" smtClean="0"/>
              <a:t> </a:t>
            </a:r>
            <a:r>
              <a:rPr lang="es-PR" dirty="0" smtClean="0">
                <a:solidFill>
                  <a:schemeClr val="accent6"/>
                </a:solidFill>
              </a:rPr>
              <a:t>John </a:t>
            </a:r>
            <a:r>
              <a:rPr lang="es-PR" dirty="0">
                <a:solidFill>
                  <a:schemeClr val="accent6"/>
                </a:solidFill>
              </a:rPr>
              <a:t>H. </a:t>
            </a:r>
            <a:r>
              <a:rPr lang="es-PR" dirty="0" err="1">
                <a:solidFill>
                  <a:schemeClr val="accent6"/>
                </a:solidFill>
              </a:rPr>
              <a:t>Kitchen</a:t>
            </a:r>
            <a:r>
              <a:rPr lang="es-PR" dirty="0">
                <a:solidFill>
                  <a:schemeClr val="accent6"/>
                </a:solidFill>
              </a:rPr>
              <a:t> </a:t>
            </a:r>
            <a:r>
              <a:rPr lang="es-PR" dirty="0"/>
              <a:t>– Economista Financiero</a:t>
            </a:r>
          </a:p>
          <a:p>
            <a:r>
              <a:rPr lang="es-PR" dirty="0" smtClean="0"/>
              <a:t>Las </a:t>
            </a:r>
            <a:r>
              <a:rPr lang="es-PR" dirty="0"/>
              <a:t>visitas forman parte del plan de modernización de las Cuentas Nacionales de Puerto Rico</a:t>
            </a:r>
            <a:r>
              <a:rPr lang="es-PR" dirty="0" smtClean="0"/>
              <a:t>.</a:t>
            </a:r>
            <a:endParaRPr lang="es-PR" dirty="0"/>
          </a:p>
          <a:p>
            <a:endParaRPr lang="es-PR" dirty="0"/>
          </a:p>
        </p:txBody>
      </p:sp>
    </p:spTree>
    <p:extLst>
      <p:ext uri="{BB962C8B-B14F-4D97-AF65-F5344CB8AC3E}">
        <p14:creationId xmlns:p14="http://schemas.microsoft.com/office/powerpoint/2010/main" val="37805558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PR" dirty="0" smtClean="0"/>
              <a:t>Otras recomendaciones</a:t>
            </a:r>
            <a:endParaRPr lang="es-PR" dirty="0"/>
          </a:p>
        </p:txBody>
      </p:sp>
      <p:sp>
        <p:nvSpPr>
          <p:cNvPr id="4" name="Content Placeholder 3"/>
          <p:cNvSpPr>
            <a:spLocks noGrp="1"/>
          </p:cNvSpPr>
          <p:nvPr>
            <p:ph idx="1"/>
          </p:nvPr>
        </p:nvSpPr>
        <p:spPr/>
        <p:txBody>
          <a:bodyPr>
            <a:normAutofit fontScale="92500"/>
          </a:bodyPr>
          <a:lstStyle/>
          <a:p>
            <a:r>
              <a:rPr lang="es-PR" b="1" dirty="0"/>
              <a:t>Otros objetivos incluidos en el Plan</a:t>
            </a:r>
          </a:p>
          <a:p>
            <a:r>
              <a:rPr lang="es-PR" dirty="0"/>
              <a:t>Además de adoptar el </a:t>
            </a:r>
            <a:r>
              <a:rPr lang="es-PR" dirty="0">
                <a:solidFill>
                  <a:schemeClr val="accent6"/>
                </a:solidFill>
              </a:rPr>
              <a:t>Plan de Modernización de las Cuentas Nacionales </a:t>
            </a:r>
            <a:r>
              <a:rPr lang="es-PR" dirty="0"/>
              <a:t>es imprescindible dar continuidad a los trabajos de </a:t>
            </a:r>
            <a:r>
              <a:rPr lang="es-PR" dirty="0">
                <a:solidFill>
                  <a:schemeClr val="accent6"/>
                </a:solidFill>
              </a:rPr>
              <a:t>revisión de los Modelos econométricos </a:t>
            </a:r>
            <a:r>
              <a:rPr lang="es-PR" dirty="0"/>
              <a:t>utilizados para preparar las proyecciones de crecimiento económico.</a:t>
            </a:r>
          </a:p>
          <a:p>
            <a:pPr marL="342900" indent="-342900">
              <a:buFont typeface="+mj-lt"/>
              <a:buAutoNum type="arabicPeriod"/>
            </a:pPr>
            <a:r>
              <a:rPr lang="es-PR" dirty="0" smtClean="0"/>
              <a:t>Completar </a:t>
            </a:r>
            <a:r>
              <a:rPr lang="es-PR" dirty="0"/>
              <a:t>la preparación de la </a:t>
            </a:r>
            <a:r>
              <a:rPr lang="es-PR" dirty="0">
                <a:solidFill>
                  <a:schemeClr val="accent6"/>
                </a:solidFill>
              </a:rPr>
              <a:t>Matriz de Insumo Producto 2007 </a:t>
            </a:r>
            <a:r>
              <a:rPr lang="es-PR" dirty="0"/>
              <a:t>y la estimación de la </a:t>
            </a:r>
            <a:r>
              <a:rPr lang="es-PR" dirty="0">
                <a:solidFill>
                  <a:schemeClr val="accent6"/>
                </a:solidFill>
              </a:rPr>
              <a:t>Matriz de Insumo Producto 2012</a:t>
            </a:r>
            <a:r>
              <a:rPr lang="es-PR" dirty="0"/>
              <a:t>. Esto implica establecer la metodología para utilizar los datos que suple el Censo Económico.</a:t>
            </a:r>
          </a:p>
          <a:p>
            <a:pPr marL="342900" indent="-342900">
              <a:buFont typeface="+mj-lt"/>
              <a:buAutoNum type="arabicPeriod"/>
            </a:pPr>
            <a:r>
              <a:rPr lang="es-PR" dirty="0" smtClean="0"/>
              <a:t> </a:t>
            </a:r>
            <a:r>
              <a:rPr lang="es-PR" dirty="0" smtClean="0">
                <a:solidFill>
                  <a:schemeClr val="accent6"/>
                </a:solidFill>
              </a:rPr>
              <a:t>Desarrollo </a:t>
            </a:r>
            <a:r>
              <a:rPr lang="es-PR" dirty="0">
                <a:solidFill>
                  <a:schemeClr val="accent6"/>
                </a:solidFill>
              </a:rPr>
              <a:t>de la Cuenta Satélite de Turismo</a:t>
            </a:r>
            <a:r>
              <a:rPr lang="es-PR" dirty="0" smtClean="0"/>
              <a:t>. En </a:t>
            </a:r>
            <a:r>
              <a:rPr lang="es-PR" dirty="0"/>
              <a:t>el 2008 se recibió una misión de asistencia técnica de la Organización Mundial de Turismo, cuyos objetivos fue evaluar las disponibilidades estadísticas, como paso previo a la construcción de una Cuenta Satélite del Turismo, que permita disponer de un instrumento de medición del impacto de la actividad turística sobre la economía. </a:t>
            </a:r>
            <a:r>
              <a:rPr lang="es-PR" dirty="0" smtClean="0"/>
              <a:t>Para </a:t>
            </a:r>
            <a:r>
              <a:rPr lang="es-PR" dirty="0"/>
              <a:t>construir la Cuenta Satélite de Turismo es necesario tener una encuesta del Perfil de Viajero recurrente</a:t>
            </a:r>
            <a:r>
              <a:rPr lang="es-PR" dirty="0" smtClean="0"/>
              <a:t>. </a:t>
            </a:r>
            <a:r>
              <a:rPr lang="es-PR" dirty="0"/>
              <a:t>La última encuesta fue en el año 2012 y ahora estamos iniciando en octubre de 2016, con una inversión anual de $400,000.</a:t>
            </a:r>
          </a:p>
          <a:p>
            <a:endParaRPr lang="es-PR" dirty="0"/>
          </a:p>
        </p:txBody>
      </p:sp>
    </p:spTree>
    <p:extLst>
      <p:ext uri="{BB962C8B-B14F-4D97-AF65-F5344CB8AC3E}">
        <p14:creationId xmlns:p14="http://schemas.microsoft.com/office/powerpoint/2010/main" val="40212946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Tareas para los próximos 5 años</a:t>
            </a:r>
            <a:endParaRPr lang="es-P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4194261"/>
              </p:ext>
            </p:extLst>
          </p:nvPr>
        </p:nvGraphicFramePr>
        <p:xfrm>
          <a:off x="838200" y="1825625"/>
          <a:ext cx="10515600" cy="3845560"/>
        </p:xfrm>
        <a:graphic>
          <a:graphicData uri="http://schemas.openxmlformats.org/drawingml/2006/table">
            <a:tbl>
              <a:tblPr firstRow="1" bandRow="1">
                <a:tableStyleId>{93296810-A885-4BE3-A3E7-6D5BEEA58F35}</a:tableStyleId>
              </a:tblPr>
              <a:tblGrid>
                <a:gridCol w="2103120"/>
                <a:gridCol w="2103120"/>
                <a:gridCol w="2103120"/>
                <a:gridCol w="2103120"/>
                <a:gridCol w="2103120"/>
              </a:tblGrid>
              <a:tr h="370840">
                <a:tc>
                  <a:txBody>
                    <a:bodyPr/>
                    <a:lstStyle/>
                    <a:p>
                      <a:pPr algn="ctr"/>
                      <a:r>
                        <a:rPr lang="es-ES" sz="1000" noProof="0" dirty="0" smtClean="0">
                          <a:latin typeface="Arial" panose="020B0604020202020204" pitchFamily="34" charset="0"/>
                          <a:cs typeface="Arial" panose="020B0604020202020204" pitchFamily="34" charset="0"/>
                        </a:rPr>
                        <a:t>2016 - 2017</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2017-2018</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2018-2019</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2019-2020</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2020-2021</a:t>
                      </a:r>
                      <a:endParaRPr lang="es-ES" sz="1000" noProof="0" dirty="0">
                        <a:latin typeface="Arial" panose="020B0604020202020204" pitchFamily="34" charset="0"/>
                        <a:cs typeface="Arial" panose="020B0604020202020204" pitchFamily="34"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PR" sz="1000" noProof="0" dirty="0" smtClean="0">
                          <a:latin typeface="Arial" panose="020B0604020202020204" pitchFamily="34" charset="0"/>
                          <a:cs typeface="Arial" panose="020B0604020202020204" pitchFamily="34" charset="0"/>
                        </a:rPr>
                        <a:t>Incorporación Metodología de Índice encadenado Fisher. </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Ampliar</a:t>
                      </a:r>
                      <a:r>
                        <a:rPr lang="es-ES" sz="1000" baseline="0" noProof="0" dirty="0" smtClean="0">
                          <a:latin typeface="Arial" panose="020B0604020202020204" pitchFamily="34" charset="0"/>
                          <a:cs typeface="Arial" panose="020B0604020202020204" pitchFamily="34" charset="0"/>
                        </a:rPr>
                        <a:t> el uso del Censo </a:t>
                      </a:r>
                      <a:r>
                        <a:rPr lang="es-ES" sz="1000" noProof="0" dirty="0" smtClean="0">
                          <a:latin typeface="Arial" panose="020B0604020202020204" pitchFamily="34" charset="0"/>
                          <a:cs typeface="Arial" panose="020B0604020202020204" pitchFamily="34" charset="0"/>
                        </a:rPr>
                        <a:t>Económico</a:t>
                      </a:r>
                      <a:r>
                        <a:rPr lang="es-ES" sz="1000" baseline="0" noProof="0" dirty="0" smtClean="0">
                          <a:latin typeface="Arial" panose="020B0604020202020204" pitchFamily="34" charset="0"/>
                          <a:cs typeface="Arial" panose="020B0604020202020204" pitchFamily="34" charset="0"/>
                        </a:rPr>
                        <a:t> 2012</a:t>
                      </a:r>
                      <a:endParaRPr lang="es-ES" sz="1000" noProof="0" dirty="0" smtClean="0">
                        <a:latin typeface="Arial" panose="020B0604020202020204" pitchFamily="34" charset="0"/>
                        <a:cs typeface="Arial" panose="020B0604020202020204" pitchFamily="34" charset="0"/>
                      </a:endParaRPr>
                    </a:p>
                  </a:txBody>
                  <a:tcPr anchor="ctr"/>
                </a:tc>
                <a:tc>
                  <a:txBody>
                    <a:bodyPr/>
                    <a:lstStyle/>
                    <a:p>
                      <a:r>
                        <a:rPr lang="es-PR" sz="1000" noProof="0" dirty="0" smtClean="0">
                          <a:latin typeface="Arial" panose="020B0604020202020204" pitchFamily="34" charset="0"/>
                          <a:cs typeface="Arial" panose="020B0604020202020204" pitchFamily="34" charset="0"/>
                        </a:rPr>
                        <a:t>Ampliar el uso del Censo Económico 2012</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Validar cumplimiento con SCN 2008</a:t>
                      </a:r>
                      <a:endParaRPr lang="es-PR" sz="1000" dirty="0">
                        <a:latin typeface="Arial" panose="020B0604020202020204" pitchFamily="34" charset="0"/>
                        <a:cs typeface="Arial" panose="020B0604020202020204" pitchFamily="34" charset="0"/>
                      </a:endParaRPr>
                    </a:p>
                  </a:txBody>
                  <a:tcPr anchor="ctr"/>
                </a:tc>
                <a:tc>
                  <a:txBody>
                    <a:bodyPr/>
                    <a:lstStyle/>
                    <a:p>
                      <a:r>
                        <a:rPr lang="es-ES" sz="1000" noProof="0" dirty="0" smtClean="0">
                          <a:latin typeface="Arial" panose="020B0604020202020204" pitchFamily="34" charset="0"/>
                          <a:cs typeface="Arial" panose="020B0604020202020204" pitchFamily="34" charset="0"/>
                        </a:rPr>
                        <a:t>Informe final detallado</a:t>
                      </a:r>
                      <a:r>
                        <a:rPr lang="es-ES" sz="1000" baseline="0" noProof="0" dirty="0" smtClean="0">
                          <a:latin typeface="Arial" panose="020B0604020202020204" pitchFamily="34" charset="0"/>
                          <a:cs typeface="Arial" panose="020B0604020202020204" pitchFamily="34" charset="0"/>
                        </a:rPr>
                        <a:t> sobre nueva metodología</a:t>
                      </a:r>
                      <a:endParaRPr lang="es-ES" sz="1000" noProof="0" dirty="0">
                        <a:latin typeface="Arial" panose="020B0604020202020204" pitchFamily="34" charset="0"/>
                        <a:cs typeface="Arial" panose="020B0604020202020204" pitchFamily="34" charset="0"/>
                      </a:endParaRPr>
                    </a:p>
                  </a:txBody>
                  <a:tcPr anchor="ctr"/>
                </a:tc>
              </a:tr>
              <a:tr h="370840">
                <a:tc>
                  <a:txBody>
                    <a:bodyPr/>
                    <a:lstStyle/>
                    <a:p>
                      <a:r>
                        <a:rPr lang="es-ES" sz="1000" noProof="0" dirty="0" smtClean="0">
                          <a:latin typeface="Arial" panose="020B0604020202020204" pitchFamily="34" charset="0"/>
                          <a:cs typeface="Arial" panose="020B0604020202020204" pitchFamily="34" charset="0"/>
                        </a:rPr>
                        <a:t>Incorporación</a:t>
                      </a:r>
                      <a:r>
                        <a:rPr lang="es-ES" sz="1000" baseline="0" noProof="0" dirty="0" smtClean="0">
                          <a:latin typeface="Arial" panose="020B0604020202020204" pitchFamily="34" charset="0"/>
                          <a:cs typeface="Arial" panose="020B0604020202020204" pitchFamily="34" charset="0"/>
                        </a:rPr>
                        <a:t> </a:t>
                      </a:r>
                      <a:r>
                        <a:rPr lang="es-ES" sz="1000" noProof="0" dirty="0" smtClean="0">
                          <a:latin typeface="Arial" panose="020B0604020202020204" pitchFamily="34" charset="0"/>
                          <a:cs typeface="Arial" panose="020B0604020202020204" pitchFamily="34" charset="0"/>
                        </a:rPr>
                        <a:t>Metodología</a:t>
                      </a:r>
                      <a:r>
                        <a:rPr lang="es-ES" sz="1000" baseline="0" noProof="0" dirty="0" smtClean="0">
                          <a:latin typeface="Arial" panose="020B0604020202020204" pitchFamily="34" charset="0"/>
                          <a:cs typeface="Arial" panose="020B0604020202020204" pitchFamily="34" charset="0"/>
                        </a:rPr>
                        <a:t> S</a:t>
                      </a:r>
                      <a:r>
                        <a:rPr lang="es-ES" sz="1000" noProof="0" dirty="0" smtClean="0">
                          <a:latin typeface="Arial" panose="020B0604020202020204" pitchFamily="34" charset="0"/>
                          <a:cs typeface="Arial" panose="020B0604020202020204" pitchFamily="34" charset="0"/>
                        </a:rPr>
                        <a:t>ervicios</a:t>
                      </a:r>
                      <a:r>
                        <a:rPr lang="es-ES" sz="1000" baseline="0" noProof="0" dirty="0" smtClean="0">
                          <a:latin typeface="Arial" panose="020B0604020202020204" pitchFamily="34" charset="0"/>
                          <a:cs typeface="Arial" panose="020B0604020202020204" pitchFamily="34" charset="0"/>
                        </a:rPr>
                        <a:t> bancarios y seguros</a:t>
                      </a:r>
                      <a:endParaRPr lang="es-ES" sz="1000" noProof="0" dirty="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Incorporar activos intangibles a inversión</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Cumplir con SCN</a:t>
                      </a:r>
                      <a:r>
                        <a:rPr lang="es-ES" sz="1000" baseline="0" noProof="0" dirty="0" smtClean="0">
                          <a:latin typeface="Arial" panose="020B0604020202020204" pitchFamily="34" charset="0"/>
                          <a:cs typeface="Arial" panose="020B0604020202020204" pitchFamily="34" charset="0"/>
                        </a:rPr>
                        <a:t> 2008</a:t>
                      </a:r>
                      <a:endParaRPr lang="es-ES" sz="1000" noProof="0" dirty="0" smtClean="0">
                        <a:latin typeface="Arial" panose="020B0604020202020204" pitchFamily="34" charset="0"/>
                        <a:cs typeface="Arial" panose="020B0604020202020204" pitchFamily="34" charset="0"/>
                      </a:endParaRPr>
                    </a:p>
                  </a:txBody>
                  <a:tcPr anchor="ctr"/>
                </a:tc>
                <a:tc>
                  <a:txBody>
                    <a:bodyPr/>
                    <a:lstStyle/>
                    <a:p>
                      <a:r>
                        <a:rPr lang="es-ES" sz="1000" noProof="0" dirty="0" smtClean="0">
                          <a:latin typeface="Arial" panose="020B0604020202020204" pitchFamily="34" charset="0"/>
                          <a:cs typeface="Arial" panose="020B0604020202020204" pitchFamily="34" charset="0"/>
                        </a:rPr>
                        <a:t>Revisión</a:t>
                      </a:r>
                      <a:r>
                        <a:rPr lang="es-ES" sz="1000" baseline="0" noProof="0" dirty="0" smtClean="0">
                          <a:latin typeface="Arial" panose="020B0604020202020204" pitchFamily="34" charset="0"/>
                          <a:cs typeface="Arial" panose="020B0604020202020204" pitchFamily="34" charset="0"/>
                        </a:rPr>
                        <a:t> de las 7 cuentas nacionales</a:t>
                      </a:r>
                      <a:endParaRPr lang="es-ES" sz="1000" noProof="0" dirty="0">
                        <a:latin typeface="Arial" panose="020B0604020202020204" pitchFamily="34" charset="0"/>
                        <a:cs typeface="Arial" panose="020B0604020202020204" pitchFamily="34" charset="0"/>
                      </a:endParaRPr>
                    </a:p>
                  </a:txBody>
                  <a:tcPr anchor="ctr"/>
                </a:tc>
                <a:tc>
                  <a:txBody>
                    <a:bodyPr/>
                    <a:lstStyle/>
                    <a:p>
                      <a:r>
                        <a:rPr lang="es-PR" sz="1000" noProof="0" dirty="0" smtClean="0">
                          <a:latin typeface="Arial" panose="020B0604020202020204" pitchFamily="34" charset="0"/>
                          <a:cs typeface="Arial" panose="020B0604020202020204" pitchFamily="34" charset="0"/>
                        </a:rPr>
                        <a:t>Validar consistencia con cuentas anuales</a:t>
                      </a: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Migración</a:t>
                      </a:r>
                      <a:r>
                        <a:rPr lang="es-ES" sz="1000" baseline="0" noProof="0" dirty="0" smtClean="0">
                          <a:latin typeface="Arial" panose="020B0604020202020204" pitchFamily="34" charset="0"/>
                          <a:cs typeface="Arial" panose="020B0604020202020204" pitchFamily="34" charset="0"/>
                        </a:rPr>
                        <a:t> de base de datos central y mejoras sistemas IT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Iniciar la</a:t>
                      </a:r>
                      <a:r>
                        <a:rPr lang="es-ES" sz="1000" baseline="0" noProof="0" dirty="0" smtClean="0">
                          <a:latin typeface="Arial" panose="020B0604020202020204" pitchFamily="34" charset="0"/>
                          <a:cs typeface="Arial" panose="020B0604020202020204" pitchFamily="34" charset="0"/>
                        </a:rPr>
                        <a:t> estimación de la </a:t>
                      </a:r>
                      <a:r>
                        <a:rPr lang="es-ES" sz="1000" noProof="0" dirty="0" smtClean="0">
                          <a:latin typeface="Arial" panose="020B0604020202020204" pitchFamily="34" charset="0"/>
                          <a:cs typeface="Arial" panose="020B0604020202020204" pitchFamily="34" charset="0"/>
                        </a:rPr>
                        <a:t>Matriz  de</a:t>
                      </a:r>
                      <a:r>
                        <a:rPr lang="es-ES" sz="1000" baseline="0" noProof="0" dirty="0" smtClean="0">
                          <a:latin typeface="Arial" panose="020B0604020202020204" pitchFamily="34" charset="0"/>
                          <a:cs typeface="Arial" panose="020B0604020202020204" pitchFamily="34" charset="0"/>
                        </a:rPr>
                        <a:t> Insumo Producto (</a:t>
                      </a:r>
                      <a:r>
                        <a:rPr lang="es-ES" sz="1000" noProof="0" dirty="0" smtClean="0">
                          <a:latin typeface="Arial" panose="020B0604020202020204" pitchFamily="34" charset="0"/>
                          <a:cs typeface="Arial" panose="020B0604020202020204" pitchFamily="34" charset="0"/>
                        </a:rPr>
                        <a:t>I-O)</a:t>
                      </a:r>
                      <a:r>
                        <a:rPr lang="es-ES" sz="1000" baseline="0" noProof="0" dirty="0" smtClean="0">
                          <a:latin typeface="Arial" panose="020B0604020202020204" pitchFamily="34" charset="0"/>
                          <a:cs typeface="Arial" panose="020B0604020202020204" pitchFamily="34" charset="0"/>
                        </a:rPr>
                        <a:t> </a:t>
                      </a:r>
                      <a:r>
                        <a:rPr lang="es-ES" sz="1000" noProof="0" dirty="0" smtClean="0">
                          <a:latin typeface="Arial" panose="020B0604020202020204" pitchFamily="34" charset="0"/>
                          <a:cs typeface="Arial" panose="020B0604020202020204" pitchFamily="34" charset="0"/>
                        </a:rPr>
                        <a:t>2012</a:t>
                      </a:r>
                      <a:endParaRPr lang="es-ES" sz="1000" noProof="0" dirty="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Producir</a:t>
                      </a:r>
                      <a:r>
                        <a:rPr lang="es-ES" sz="1000" baseline="0" noProof="0" dirty="0" smtClean="0">
                          <a:latin typeface="Arial" panose="020B0604020202020204" pitchFamily="34" charset="0"/>
                          <a:cs typeface="Arial" panose="020B0604020202020204" pitchFamily="34" charset="0"/>
                        </a:rPr>
                        <a:t> la </a:t>
                      </a:r>
                      <a:r>
                        <a:rPr lang="es-ES" sz="1000" noProof="0" dirty="0" smtClean="0">
                          <a:latin typeface="Arial" panose="020B0604020202020204" pitchFamily="34" charset="0"/>
                          <a:cs typeface="Arial" panose="020B0604020202020204" pitchFamily="34" charset="0"/>
                        </a:rPr>
                        <a:t>Cuenta Satélite</a:t>
                      </a:r>
                      <a:r>
                        <a:rPr lang="es-ES" sz="1000" baseline="0" noProof="0" dirty="0" smtClean="0">
                          <a:latin typeface="Arial" panose="020B0604020202020204" pitchFamily="34" charset="0"/>
                          <a:cs typeface="Arial" panose="020B0604020202020204" pitchFamily="34" charset="0"/>
                        </a:rPr>
                        <a:t> de Turismo</a:t>
                      </a:r>
                      <a:endParaRPr lang="es-ES" sz="1000" noProof="0" dirty="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Desarrollar nuevos modelos econométrico</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Continuar con Encuestas del Viajero, Consumo final e informal </a:t>
                      </a:r>
                      <a:endParaRPr lang="es-ES" sz="1000" noProof="0" dirty="0">
                        <a:latin typeface="Arial" panose="020B0604020202020204" pitchFamily="34" charset="0"/>
                        <a:cs typeface="Arial" panose="020B0604020202020204" pitchFamily="34"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Expandir de 5 a 7  </a:t>
                      </a:r>
                      <a:r>
                        <a:rPr lang="es-ES" sz="1000" baseline="0" noProof="0" dirty="0" smtClean="0">
                          <a:latin typeface="Arial" panose="020B0604020202020204" pitchFamily="34" charset="0"/>
                          <a:cs typeface="Arial" panose="020B0604020202020204" pitchFamily="34" charset="0"/>
                        </a:rPr>
                        <a:t>cuentas resumen de flujos de producción y de ingresos</a:t>
                      </a:r>
                      <a:endParaRPr lang="es-ES" sz="1000" noProof="0" dirty="0" smtClean="0">
                        <a:latin typeface="Arial" panose="020B0604020202020204" pitchFamily="34" charset="0"/>
                        <a:cs typeface="Arial" panose="020B0604020202020204" pitchFamily="34" charset="0"/>
                      </a:endParaRPr>
                    </a:p>
                  </a:txBody>
                  <a:tcPr anchor="ctr"/>
                </a:tc>
                <a:tc>
                  <a:txBody>
                    <a:bodyPr/>
                    <a:lstStyle/>
                    <a:p>
                      <a:r>
                        <a:rPr lang="es-ES" sz="1000" noProof="0" dirty="0" smtClean="0">
                          <a:latin typeface="Arial" panose="020B0604020202020204" pitchFamily="34" charset="0"/>
                          <a:cs typeface="Arial" panose="020B0604020202020204" pitchFamily="34" charset="0"/>
                        </a:rPr>
                        <a:t>Publicar datos agricultura, Encuesta</a:t>
                      </a:r>
                      <a:r>
                        <a:rPr lang="es-ES" sz="1000" baseline="0" noProof="0" dirty="0" smtClean="0">
                          <a:latin typeface="Arial" panose="020B0604020202020204" pitchFamily="34" charset="0"/>
                          <a:cs typeface="Arial" panose="020B0604020202020204" pitchFamily="34" charset="0"/>
                        </a:rPr>
                        <a:t> del Viajero y consumo final</a:t>
                      </a:r>
                      <a:endParaRPr lang="es-ES" sz="1000" noProof="0" dirty="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Desarrollar nuevos modelos econométrico</a:t>
                      </a:r>
                      <a:endParaRPr lang="es-ES" sz="1000" noProof="0" dirty="0" smtClean="0">
                        <a:latin typeface="Arial" panose="020B0604020202020204" pitchFamily="34" charset="0"/>
                        <a:cs typeface="Arial" panose="020B0604020202020204" pitchFamily="34" charset="0"/>
                      </a:endParaRPr>
                    </a:p>
                  </a:txBody>
                  <a:tcPr anchor="ctr"/>
                </a:tc>
                <a:tc>
                  <a:txBody>
                    <a:bodyPr/>
                    <a:lstStyle/>
                    <a:p>
                      <a:r>
                        <a:rPr lang="es-ES" sz="1000" noProof="0" dirty="0" smtClean="0">
                          <a:latin typeface="Arial" panose="020B0604020202020204" pitchFamily="34" charset="0"/>
                          <a:cs typeface="Arial" panose="020B0604020202020204" pitchFamily="34" charset="0"/>
                        </a:rPr>
                        <a:t>Publicar cuentas desagregadas</a:t>
                      </a:r>
                      <a:endParaRPr lang="es-ES" sz="1000" noProof="0" dirty="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Desarrollar nuevos modelos econométrico</a:t>
                      </a:r>
                      <a:endParaRPr lang="es-ES" sz="1000" noProof="0" dirty="0" smtClean="0">
                        <a:latin typeface="Arial" panose="020B0604020202020204" pitchFamily="34" charset="0"/>
                        <a:cs typeface="Arial" panose="020B0604020202020204" pitchFamily="34" charset="0"/>
                      </a:endParaRPr>
                    </a:p>
                  </a:txBody>
                  <a:tcPr anchor="ctr"/>
                </a:tc>
              </a:tr>
              <a:tr h="370840">
                <a:tc>
                  <a:txBody>
                    <a:bodyPr/>
                    <a:lstStyle/>
                    <a:p>
                      <a:pPr algn="l"/>
                      <a:r>
                        <a:rPr lang="es-ES" sz="1000" noProof="0" dirty="0" smtClean="0">
                          <a:latin typeface="Arial" panose="020B0604020202020204" pitchFamily="34" charset="0"/>
                          <a:cs typeface="Arial" panose="020B0604020202020204" pitchFamily="34" charset="0"/>
                        </a:rPr>
                        <a:t>Inversión (extranjera)</a:t>
                      </a:r>
                      <a:r>
                        <a:rPr lang="es-ES" sz="1000" baseline="0" noProof="0" dirty="0" smtClean="0">
                          <a:latin typeface="Arial" panose="020B0604020202020204" pitchFamily="34" charset="0"/>
                          <a:cs typeface="Arial" panose="020B0604020202020204" pitchFamily="34" charset="0"/>
                        </a:rPr>
                        <a:t> </a:t>
                      </a:r>
                      <a:r>
                        <a:rPr lang="es-ES" sz="1000" noProof="0" dirty="0" smtClean="0">
                          <a:latin typeface="Arial" panose="020B0604020202020204" pitchFamily="34" charset="0"/>
                          <a:cs typeface="Arial" panose="020B0604020202020204" pitchFamily="34" charset="0"/>
                        </a:rPr>
                        <a:t>directa</a:t>
                      </a:r>
                      <a:endParaRPr lang="es-ES" sz="1000" noProof="0" dirty="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Publicar deflactor</a:t>
                      </a:r>
                      <a:r>
                        <a:rPr lang="es-ES" sz="1000" baseline="0" noProof="0" dirty="0" smtClean="0">
                          <a:latin typeface="Arial" panose="020B0604020202020204" pitchFamily="34" charset="0"/>
                          <a:cs typeface="Arial" panose="020B0604020202020204" pitchFamily="34" charset="0"/>
                        </a:rPr>
                        <a:t> basado en Fisher</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Producir</a:t>
                      </a:r>
                      <a:r>
                        <a:rPr lang="es-ES" sz="1000" baseline="0" noProof="0" dirty="0" smtClean="0">
                          <a:latin typeface="Arial" panose="020B0604020202020204" pitchFamily="34" charset="0"/>
                          <a:cs typeface="Arial" panose="020B0604020202020204" pitchFamily="34" charset="0"/>
                        </a:rPr>
                        <a:t> la </a:t>
                      </a:r>
                      <a:r>
                        <a:rPr lang="es-ES" sz="1000" noProof="0" dirty="0" smtClean="0">
                          <a:latin typeface="Arial" panose="020B0604020202020204" pitchFamily="34" charset="0"/>
                          <a:cs typeface="Arial" panose="020B0604020202020204" pitchFamily="34" charset="0"/>
                        </a:rPr>
                        <a:t>Cuenta Satélite</a:t>
                      </a:r>
                      <a:r>
                        <a:rPr lang="es-ES" sz="1000" baseline="0" noProof="0" dirty="0" smtClean="0">
                          <a:latin typeface="Arial" panose="020B0604020202020204" pitchFamily="34" charset="0"/>
                          <a:cs typeface="Arial" panose="020B0604020202020204" pitchFamily="34" charset="0"/>
                        </a:rPr>
                        <a:t> de Agricultura</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Continuar con Encuestas del Viajero, Consumo final e informal </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Continuar con Encuestas del Viajero, Consumo final e informal</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Continuar con Encuestas del Viajero, Consumo final e informal</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baseline="0" noProof="0" dirty="0" smtClean="0">
                          <a:latin typeface="Arial" panose="020B0604020202020204" pitchFamily="34" charset="0"/>
                          <a:cs typeface="Arial" panose="020B0604020202020204" pitchFamily="34" charset="0"/>
                        </a:rPr>
                        <a:t>Continuar con Encuestas del Viajero, Consumo final e informal</a:t>
                      </a:r>
                      <a:endParaRPr lang="es-ES" sz="1000" noProof="0" dirty="0" smtClean="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PR" sz="1000" noProof="0" dirty="0" smtClean="0">
                          <a:latin typeface="Arial" panose="020B0604020202020204" pitchFamily="34" charset="0"/>
                          <a:cs typeface="Arial" panose="020B0604020202020204" pitchFamily="34" charset="0"/>
                        </a:rPr>
                        <a:t>Incorporar activos intangibles a inversión</a:t>
                      </a:r>
                      <a:endParaRPr lang="es-ES" sz="1000" noProof="0" dirty="0" smtClean="0">
                        <a:latin typeface="Arial" panose="020B0604020202020204" pitchFamily="34" charset="0"/>
                        <a:cs typeface="Arial" panose="020B0604020202020204" pitchFamily="34" charset="0"/>
                      </a:endParaRPr>
                    </a:p>
                  </a:txBody>
                  <a:tcPr anchor="ctr"/>
                </a:tc>
                <a:tc>
                  <a:txBody>
                    <a:bodyPr/>
                    <a:lstStyle/>
                    <a:p>
                      <a:r>
                        <a:rPr lang="es-PR" sz="1000" noProof="0" dirty="0" smtClean="0">
                          <a:latin typeface="Arial" panose="020B0604020202020204" pitchFamily="34" charset="0"/>
                          <a:cs typeface="Arial" panose="020B0604020202020204" pitchFamily="34" charset="0"/>
                        </a:rPr>
                        <a:t>Iniciar estimación de la contabilidad nacional de frecuencia trimestral</a:t>
                      </a: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000" noProof="0" dirty="0" smtClean="0">
                          <a:latin typeface="Arial" panose="020B0604020202020204" pitchFamily="34" charset="0"/>
                          <a:cs typeface="Arial" panose="020B0604020202020204" pitchFamily="34" charset="0"/>
                        </a:rPr>
                        <a:t>Completar la estimación Matriz I-O 2007</a:t>
                      </a:r>
                    </a:p>
                  </a:txBody>
                  <a:tcPr anchor="ctr"/>
                </a:tc>
                <a:tc>
                  <a:txBody>
                    <a:bodyPr/>
                    <a:lstStyle/>
                    <a:p>
                      <a:r>
                        <a:rPr lang="es-PR" sz="1000" noProof="0" dirty="0" smtClean="0">
                          <a:latin typeface="Arial" panose="020B0604020202020204" pitchFamily="34" charset="0"/>
                          <a:cs typeface="Arial" panose="020B0604020202020204" pitchFamily="34" charset="0"/>
                        </a:rPr>
                        <a:t>Publicación oficial de cuentas trimestrales</a:t>
                      </a: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c>
                  <a:txBody>
                    <a:bodyPr/>
                    <a:lstStyle/>
                    <a:p>
                      <a:pPr algn="ctr"/>
                      <a:r>
                        <a:rPr lang="es-ES" sz="1000" noProof="0" dirty="0" smtClean="0">
                          <a:latin typeface="Arial" panose="020B0604020202020204" pitchFamily="34" charset="0"/>
                          <a:cs typeface="Arial" panose="020B0604020202020204" pitchFamily="34" charset="0"/>
                        </a:rPr>
                        <a:t>---</a:t>
                      </a:r>
                      <a:endParaRPr lang="es-ES" sz="1000" noProof="0" dirty="0">
                        <a:latin typeface="Arial" panose="020B0604020202020204" pitchFamily="34" charset="0"/>
                        <a:cs typeface="Arial" panose="020B0604020202020204" pitchFamily="34" charset="0"/>
                      </a:endParaRPr>
                    </a:p>
                  </a:txBody>
                  <a:tcPr anchor="ctr"/>
                </a:tc>
              </a:tr>
            </a:tbl>
          </a:graphicData>
        </a:graphic>
      </p:graphicFrame>
    </p:spTree>
    <p:extLst>
      <p:ext uri="{BB962C8B-B14F-4D97-AF65-F5344CB8AC3E}">
        <p14:creationId xmlns:p14="http://schemas.microsoft.com/office/powerpoint/2010/main" val="34063694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Inversión necesaria del Plan</a:t>
            </a:r>
            <a:endParaRPr lang="es-P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1302943"/>
              </p:ext>
            </p:extLst>
          </p:nvPr>
        </p:nvGraphicFramePr>
        <p:xfrm>
          <a:off x="838200" y="1825625"/>
          <a:ext cx="10515600" cy="4509135"/>
        </p:xfrm>
        <a:graphic>
          <a:graphicData uri="http://schemas.openxmlformats.org/drawingml/2006/table">
            <a:tbl>
              <a:tblPr firstRow="1" bandRow="1">
                <a:tableStyleId>{93296810-A885-4BE3-A3E7-6D5BEEA58F35}</a:tableStyleId>
              </a:tblPr>
              <a:tblGrid>
                <a:gridCol w="9326880"/>
                <a:gridCol w="1188720"/>
              </a:tblGrid>
              <a:tr h="274320">
                <a:tc>
                  <a:txBody>
                    <a:bodyPr/>
                    <a:lstStyle/>
                    <a:p>
                      <a:pPr algn="ctr" rtl="0" fontAlgn="ctr"/>
                      <a:r>
                        <a:rPr lang="es-PR" sz="1000" u="none" strike="noStrike" dirty="0">
                          <a:effectLst/>
                          <a:latin typeface="Arial" panose="020B0604020202020204" pitchFamily="34" charset="0"/>
                          <a:cs typeface="Arial" panose="020B0604020202020204" pitchFamily="34" charset="0"/>
                        </a:rPr>
                        <a:t>Descripción de Actividades a Realizar</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5405" marR="5405" marT="540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Presupuesto Total</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5405" marR="5405" marT="540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Encuestas del Viajero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$1,950,000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Implementación de la Recomendación #7 del </a:t>
                      </a:r>
                      <a:r>
                        <a:rPr lang="es-PR" sz="1000" u="none" strike="noStrike" dirty="0" smtClean="0">
                          <a:effectLst/>
                          <a:latin typeface="Arial" panose="020B0604020202020204" pitchFamily="34" charset="0"/>
                          <a:cs typeface="Arial" panose="020B0604020202020204" pitchFamily="34" charset="0"/>
                        </a:rPr>
                        <a:t>Depto.</a:t>
                      </a:r>
                      <a:r>
                        <a:rPr lang="es-PR" sz="1000" u="none" strike="noStrike" baseline="0" dirty="0" smtClean="0">
                          <a:effectLst/>
                          <a:latin typeface="Arial" panose="020B0604020202020204" pitchFamily="34" charset="0"/>
                          <a:cs typeface="Arial" panose="020B0604020202020204" pitchFamily="34" charset="0"/>
                        </a:rPr>
                        <a:t> Comercio Federal</a:t>
                      </a:r>
                      <a:r>
                        <a:rPr lang="es-PR" sz="1000" u="none" strike="noStrike" dirty="0" smtClean="0">
                          <a:effectLst/>
                          <a:latin typeface="Arial" panose="020B0604020202020204" pitchFamily="34" charset="0"/>
                          <a:cs typeface="Arial" panose="020B0604020202020204" pitchFamily="34" charset="0"/>
                        </a:rPr>
                        <a:t> </a:t>
                      </a:r>
                      <a:r>
                        <a:rPr lang="es-PR" sz="1000" u="none" strike="noStrike" dirty="0">
                          <a:effectLst/>
                          <a:latin typeface="Arial" panose="020B0604020202020204" pitchFamily="34" charset="0"/>
                          <a:cs typeface="Arial" panose="020B0604020202020204" pitchFamily="34" charset="0"/>
                        </a:rPr>
                        <a:t>- Iniciar la Incorporar de la Metodología de activos intangibles a inversión para cumplir con </a:t>
                      </a:r>
                      <a:r>
                        <a:rPr lang="es-PR" sz="1000" u="none" strike="noStrike" dirty="0" smtClean="0">
                          <a:effectLst/>
                          <a:latin typeface="Arial" panose="020B0604020202020204" pitchFamily="34" charset="0"/>
                          <a:cs typeface="Arial" panose="020B0604020202020204" pitchFamily="34" charset="0"/>
                        </a:rPr>
                        <a:t>SCN </a:t>
                      </a:r>
                      <a:r>
                        <a:rPr lang="es-PR" sz="1000" u="none" strike="noStrike" dirty="0">
                          <a:effectLst/>
                          <a:latin typeface="Arial" panose="020B0604020202020204" pitchFamily="34" charset="0"/>
                          <a:cs typeface="Arial" panose="020B0604020202020204" pitchFamily="34" charset="0"/>
                        </a:rPr>
                        <a:t>2008, Restructuración de las </a:t>
                      </a:r>
                      <a:r>
                        <a:rPr lang="es-PR" sz="1000" u="none" strike="noStrike" dirty="0" smtClean="0">
                          <a:effectLst/>
                          <a:latin typeface="Arial" panose="020B0604020202020204" pitchFamily="34" charset="0"/>
                          <a:cs typeface="Arial" panose="020B0604020202020204" pitchFamily="34" charset="0"/>
                        </a:rPr>
                        <a:t>Guía </a:t>
                      </a:r>
                      <a:r>
                        <a:rPr lang="es-PR" sz="1000" u="none" strike="noStrike" dirty="0">
                          <a:effectLst/>
                          <a:latin typeface="Arial" panose="020B0604020202020204" pitchFamily="34" charset="0"/>
                          <a:cs typeface="Arial" panose="020B0604020202020204" pitchFamily="34" charset="0"/>
                        </a:rPr>
                        <a:t>y protocolos de </a:t>
                      </a:r>
                      <a:r>
                        <a:rPr lang="es-PR" sz="1000" u="none" strike="noStrike" dirty="0" smtClean="0">
                          <a:effectLst/>
                          <a:latin typeface="Arial" panose="020B0604020202020204" pitchFamily="34" charset="0"/>
                          <a:cs typeface="Arial" panose="020B0604020202020204" pitchFamily="34" charset="0"/>
                        </a:rPr>
                        <a:t>encuestas </a:t>
                      </a:r>
                      <a:r>
                        <a:rPr lang="es-PR" sz="1000" u="none" strike="noStrike" dirty="0">
                          <a:effectLst/>
                          <a:latin typeface="Arial" panose="020B0604020202020204" pitchFamily="34" charset="0"/>
                          <a:cs typeface="Arial" panose="020B0604020202020204" pitchFamily="34" charset="0"/>
                        </a:rPr>
                        <a:t>y validación</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$650,000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Implementación Recomendación #6 del </a:t>
                      </a:r>
                      <a:r>
                        <a:rPr lang="es-PR" sz="1000" u="none" strike="noStrike" dirty="0" smtClean="0">
                          <a:effectLst/>
                          <a:latin typeface="Arial" panose="020B0604020202020204" pitchFamily="34" charset="0"/>
                          <a:cs typeface="Arial" panose="020B0604020202020204" pitchFamily="34" charset="0"/>
                        </a:rPr>
                        <a:t>Depto.</a:t>
                      </a:r>
                      <a:r>
                        <a:rPr lang="es-PR" sz="1000" u="none" strike="noStrike" baseline="0" dirty="0" smtClean="0">
                          <a:effectLst/>
                          <a:latin typeface="Arial" panose="020B0604020202020204" pitchFamily="34" charset="0"/>
                          <a:cs typeface="Arial" panose="020B0604020202020204" pitchFamily="34" charset="0"/>
                        </a:rPr>
                        <a:t> De Comercio Federal</a:t>
                      </a:r>
                      <a:r>
                        <a:rPr lang="es-PR" sz="1000" u="none" strike="noStrike" dirty="0" smtClean="0">
                          <a:effectLst/>
                          <a:latin typeface="Arial" panose="020B0604020202020204" pitchFamily="34" charset="0"/>
                          <a:cs typeface="Arial" panose="020B0604020202020204" pitchFamily="34" charset="0"/>
                        </a:rPr>
                        <a:t> </a:t>
                      </a:r>
                      <a:r>
                        <a:rPr lang="es-PR" sz="1000" u="none" strike="noStrike" dirty="0">
                          <a:effectLst/>
                          <a:latin typeface="Arial" panose="020B0604020202020204" pitchFamily="34" charset="0"/>
                          <a:cs typeface="Arial" panose="020B0604020202020204" pitchFamily="34" charset="0"/>
                        </a:rPr>
                        <a:t>- Continuar con la Incorporación Metodología </a:t>
                      </a:r>
                      <a:r>
                        <a:rPr lang="es-PR" sz="1000" u="none" strike="noStrike" dirty="0" smtClean="0">
                          <a:effectLst/>
                          <a:latin typeface="Arial" panose="020B0604020202020204" pitchFamily="34" charset="0"/>
                          <a:cs typeface="Arial" panose="020B0604020202020204" pitchFamily="34" charset="0"/>
                        </a:rPr>
                        <a:t>SNC </a:t>
                      </a:r>
                      <a:r>
                        <a:rPr lang="es-PR" sz="1000" u="none" strike="noStrike" dirty="0">
                          <a:effectLst/>
                          <a:latin typeface="Arial" panose="020B0604020202020204" pitchFamily="34" charset="0"/>
                          <a:cs typeface="Arial" panose="020B0604020202020204" pitchFamily="34" charset="0"/>
                        </a:rPr>
                        <a:t>2008 para Servicios bancarios y seguros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$120,000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Implementación Recomendación #2 del </a:t>
                      </a:r>
                      <a:r>
                        <a:rPr lang="es-PR" sz="1000" u="none" strike="noStrike" dirty="0" smtClean="0">
                          <a:effectLst/>
                          <a:latin typeface="Arial" panose="020B0604020202020204" pitchFamily="34" charset="0"/>
                          <a:cs typeface="Arial" panose="020B0604020202020204" pitchFamily="34" charset="0"/>
                        </a:rPr>
                        <a:t>Depto.</a:t>
                      </a:r>
                      <a:r>
                        <a:rPr lang="es-PR" sz="1000" u="none" strike="noStrike" baseline="0" dirty="0" smtClean="0">
                          <a:effectLst/>
                          <a:latin typeface="Arial" panose="020B0604020202020204" pitchFamily="34" charset="0"/>
                          <a:cs typeface="Arial" panose="020B0604020202020204" pitchFamily="34" charset="0"/>
                        </a:rPr>
                        <a:t> De Comercio Federal</a:t>
                      </a:r>
                      <a:r>
                        <a:rPr lang="es-PR" sz="1000" u="none" strike="noStrike" dirty="0" smtClean="0">
                          <a:effectLst/>
                          <a:latin typeface="Arial" panose="020B0604020202020204" pitchFamily="34" charset="0"/>
                          <a:cs typeface="Arial" panose="020B0604020202020204" pitchFamily="34" charset="0"/>
                        </a:rPr>
                        <a:t> </a:t>
                      </a:r>
                      <a:r>
                        <a:rPr lang="es-PR" sz="1000" u="none" strike="noStrike" dirty="0">
                          <a:effectLst/>
                          <a:latin typeface="Arial" panose="020B0604020202020204" pitchFamily="34" charset="0"/>
                          <a:cs typeface="Arial" panose="020B0604020202020204" pitchFamily="34" charset="0"/>
                        </a:rPr>
                        <a:t>- Continuar con la Incorporación Metodología de Índice encadenado Fisher, para </a:t>
                      </a:r>
                      <a:r>
                        <a:rPr lang="es-PR" sz="1000" u="none" strike="noStrike" dirty="0" smtClean="0">
                          <a:effectLst/>
                          <a:latin typeface="Arial" panose="020B0604020202020204" pitchFamily="34" charset="0"/>
                          <a:cs typeface="Arial" panose="020B0604020202020204" pitchFamily="34" charset="0"/>
                        </a:rPr>
                        <a:t>actualizar </a:t>
                      </a:r>
                      <a:r>
                        <a:rPr lang="es-PR" sz="1000" u="none" strike="noStrike" dirty="0">
                          <a:effectLst/>
                          <a:latin typeface="Arial" panose="020B0604020202020204" pitchFamily="34" charset="0"/>
                          <a:cs typeface="Arial" panose="020B0604020202020204" pitchFamily="34" charset="0"/>
                        </a:rPr>
                        <a:t>año de Referencia. Las cuentas constantes de 1954 a 2009.</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$300,000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Completar la estimación Matriz I-O 2007 e </a:t>
                      </a:r>
                      <a:r>
                        <a:rPr lang="es-PR" sz="1000" u="none" strike="noStrike" dirty="0" smtClean="0">
                          <a:effectLst/>
                          <a:latin typeface="Arial" panose="020B0604020202020204" pitchFamily="34" charset="0"/>
                          <a:cs typeface="Arial" panose="020B0604020202020204" pitchFamily="34" charset="0"/>
                        </a:rPr>
                        <a:t>iniciar </a:t>
                      </a:r>
                      <a:r>
                        <a:rPr lang="es-PR" sz="1000" u="none" strike="noStrike" dirty="0">
                          <a:effectLst/>
                          <a:latin typeface="Arial" panose="020B0604020202020204" pitchFamily="34" charset="0"/>
                          <a:cs typeface="Arial" panose="020B0604020202020204" pitchFamily="34" charset="0"/>
                        </a:rPr>
                        <a:t>el proceso de Realizar Matriz I-O 2012</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$800,000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Incorporar Recomendaciones </a:t>
                      </a:r>
                      <a:r>
                        <a:rPr lang="es-PR" sz="1000" u="none" strike="noStrike" dirty="0">
                          <a:effectLst/>
                          <a:latin typeface="Arial" panose="020B0604020202020204" pitchFamily="34" charset="0"/>
                          <a:cs typeface="Arial" panose="020B0604020202020204" pitchFamily="34" charset="0"/>
                        </a:rPr>
                        <a:t>del </a:t>
                      </a:r>
                      <a:r>
                        <a:rPr lang="es-PR" sz="1000" u="none" strike="noStrike" dirty="0" smtClean="0">
                          <a:effectLst/>
                          <a:latin typeface="Arial" panose="020B0604020202020204" pitchFamily="34" charset="0"/>
                          <a:cs typeface="Arial" panose="020B0604020202020204" pitchFamily="34" charset="0"/>
                        </a:rPr>
                        <a:t>Depto.</a:t>
                      </a:r>
                      <a:r>
                        <a:rPr lang="es-PR" sz="1000" u="none" strike="noStrike" baseline="0" dirty="0" smtClean="0">
                          <a:effectLst/>
                          <a:latin typeface="Arial" panose="020B0604020202020204" pitchFamily="34" charset="0"/>
                          <a:cs typeface="Arial" panose="020B0604020202020204" pitchFamily="34" charset="0"/>
                        </a:rPr>
                        <a:t> </a:t>
                      </a:r>
                      <a:r>
                        <a:rPr lang="es-PR" sz="1000" u="none" strike="noStrike" dirty="0" smtClean="0">
                          <a:effectLst/>
                          <a:latin typeface="Arial" panose="020B0604020202020204" pitchFamily="34" charset="0"/>
                          <a:cs typeface="Arial" panose="020B0604020202020204" pitchFamily="34" charset="0"/>
                        </a:rPr>
                        <a:t>del </a:t>
                      </a:r>
                      <a:r>
                        <a:rPr lang="es-PR" sz="1000" u="none" strike="noStrike" dirty="0">
                          <a:effectLst/>
                          <a:latin typeface="Arial" panose="020B0604020202020204" pitchFamily="34" charset="0"/>
                          <a:cs typeface="Arial" panose="020B0604020202020204" pitchFamily="34" charset="0"/>
                        </a:rPr>
                        <a:t>Tesoro Federal - Desarrollando Nuevos Modelos Econométricos e Índices, para proyectar la </a:t>
                      </a:r>
                      <a:r>
                        <a:rPr lang="es-PR" sz="1000" u="none" strike="noStrike" dirty="0" smtClean="0">
                          <a:effectLst/>
                          <a:latin typeface="Arial" panose="020B0604020202020204" pitchFamily="34" charset="0"/>
                          <a:cs typeface="Arial" panose="020B0604020202020204" pitchFamily="34" charset="0"/>
                        </a:rPr>
                        <a:t>economía </a:t>
                      </a:r>
                      <a:r>
                        <a:rPr lang="es-PR" sz="1000" u="none" strike="noStrike" dirty="0">
                          <a:effectLst/>
                          <a:latin typeface="Arial" panose="020B0604020202020204" pitchFamily="34" charset="0"/>
                          <a:cs typeface="Arial" panose="020B0604020202020204" pitchFamily="34" charset="0"/>
                        </a:rPr>
                        <a:t>a 5 años para el </a:t>
                      </a:r>
                      <a:r>
                        <a:rPr lang="es-PR" sz="1000" u="none" strike="noStrike" dirty="0" smtClean="0">
                          <a:effectLst/>
                          <a:latin typeface="Arial" panose="020B0604020202020204" pitchFamily="34" charset="0"/>
                          <a:cs typeface="Arial" panose="020B0604020202020204" pitchFamily="34" charset="0"/>
                        </a:rPr>
                        <a:t>Departamento </a:t>
                      </a:r>
                      <a:r>
                        <a:rPr lang="es-PR" sz="1000" u="none" strike="noStrike" dirty="0">
                          <a:effectLst/>
                          <a:latin typeface="Arial" panose="020B0604020202020204" pitchFamily="34" charset="0"/>
                          <a:cs typeface="Arial" panose="020B0604020202020204" pitchFamily="34" charset="0"/>
                        </a:rPr>
                        <a:t>de Hacienda.  Mejorar los procesos de proyección de recaudos de Hacienda.</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$450,000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Sistemas de Información - Migración de base de datos central y mejoras sistemas IT</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$800,000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Reclutamiento del Capital Humano (8 personas)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$1,728,000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Adiestramiento del Capital Humano (Personal)</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$200,000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Expandir de 5 a 7  cuentas resumen de flujos de producción y de ingresos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$300,000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Inversión (extranjera) directa</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$180,000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Contabilidad nacional de frecuencia trimestral</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$400,000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Ampliar el uso de los datos Económico 2012</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$150,000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u="none" strike="noStrike" dirty="0">
                          <a:effectLst/>
                          <a:latin typeface="Arial" panose="020B0604020202020204" pitchFamily="34" charset="0"/>
                          <a:cs typeface="Arial" panose="020B0604020202020204" pitchFamily="34" charset="0"/>
                        </a:rPr>
                        <a:t>Cuenta Satélite Turismo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$300,000</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b="1" u="none" strike="noStrike" dirty="0">
                          <a:effectLst/>
                          <a:latin typeface="Arial" panose="020B0604020202020204" pitchFamily="34" charset="0"/>
                          <a:cs typeface="Arial" panose="020B0604020202020204" pitchFamily="34" charset="0"/>
                        </a:rPr>
                        <a:t>Total</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48648" marR="5405" marT="5405" marB="0" anchor="ctr"/>
                </a:tc>
                <a:tc>
                  <a:txBody>
                    <a:bodyPr/>
                    <a:lstStyle/>
                    <a:p>
                      <a:pPr algn="ctr" rtl="0" fontAlgn="ctr"/>
                      <a:r>
                        <a:rPr lang="es-PR" sz="1000" b="1" u="none" strike="noStrike" dirty="0">
                          <a:effectLst/>
                          <a:latin typeface="Arial" panose="020B0604020202020204" pitchFamily="34" charset="0"/>
                          <a:cs typeface="Arial" panose="020B0604020202020204" pitchFamily="34" charset="0"/>
                        </a:rPr>
                        <a:t>$8,328,000</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25198337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Inversión anual 2016 a 2021</a:t>
            </a:r>
            <a:endParaRPr lang="es-P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5131196"/>
              </p:ext>
            </p:extLst>
          </p:nvPr>
        </p:nvGraphicFramePr>
        <p:xfrm>
          <a:off x="838200" y="1825625"/>
          <a:ext cx="10515600" cy="4403725"/>
        </p:xfrm>
        <a:graphic>
          <a:graphicData uri="http://schemas.openxmlformats.org/drawingml/2006/table">
            <a:tbl>
              <a:tblPr firstRow="1" bandRow="1">
                <a:tableStyleId>{93296810-A885-4BE3-A3E7-6D5BEEA58F35}</a:tableStyleId>
              </a:tblPr>
              <a:tblGrid>
                <a:gridCol w="6858000"/>
                <a:gridCol w="731520"/>
                <a:gridCol w="731520"/>
                <a:gridCol w="731520"/>
                <a:gridCol w="731520"/>
                <a:gridCol w="731520"/>
              </a:tblGrid>
              <a:tr h="370840">
                <a:tc>
                  <a:txBody>
                    <a:bodyPr/>
                    <a:lstStyle/>
                    <a:p>
                      <a:pPr algn="ctr" rtl="0" fontAlgn="ctr"/>
                      <a:r>
                        <a:rPr lang="es-PR" sz="1000" u="none" strike="noStrike" dirty="0">
                          <a:effectLst/>
                          <a:latin typeface="Arial" panose="020B0604020202020204" pitchFamily="34" charset="0"/>
                          <a:cs typeface="Arial" panose="020B0604020202020204" pitchFamily="34" charset="0"/>
                        </a:rPr>
                        <a:t>Descripción de Actividades a Realizar</a:t>
                      </a:r>
                      <a:endParaRPr lang="es-PR" sz="1000" b="1" i="0" u="none" strike="noStrike" dirty="0">
                        <a:solidFill>
                          <a:srgbClr val="FFFFFF"/>
                        </a:solidFill>
                        <a:effectLst/>
                        <a:latin typeface="Arial" panose="020B0604020202020204" pitchFamily="34" charset="0"/>
                        <a:cs typeface="Arial" panose="020B0604020202020204" pitchFamily="34" charset="0"/>
                      </a:endParaRPr>
                    </a:p>
                  </a:txBody>
                  <a:tcPr marL="5446" marR="5446" marT="5446"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2016 - 2017</a:t>
                      </a:r>
                      <a:endParaRPr lang="es-PR" sz="1000" b="1" i="0" u="none" strike="noStrike" dirty="0">
                        <a:solidFill>
                          <a:srgbClr val="FFFFFF"/>
                        </a:solidFill>
                        <a:effectLst/>
                        <a:latin typeface="Arial" panose="020B0604020202020204" pitchFamily="34" charset="0"/>
                        <a:cs typeface="Arial" panose="020B0604020202020204" pitchFamily="34" charset="0"/>
                      </a:endParaRPr>
                    </a:p>
                  </a:txBody>
                  <a:tcPr marL="5446" marR="5446" marT="5446"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2017-2018</a:t>
                      </a:r>
                      <a:endParaRPr lang="es-PR" sz="1000" b="1" i="0" u="none" strike="noStrike" dirty="0">
                        <a:solidFill>
                          <a:srgbClr val="FFFFFF"/>
                        </a:solidFill>
                        <a:effectLst/>
                        <a:latin typeface="Arial" panose="020B0604020202020204" pitchFamily="34" charset="0"/>
                        <a:cs typeface="Arial" panose="020B0604020202020204" pitchFamily="34" charset="0"/>
                      </a:endParaRPr>
                    </a:p>
                  </a:txBody>
                  <a:tcPr marL="5446" marR="5446" marT="5446"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2018-2019</a:t>
                      </a:r>
                      <a:endParaRPr lang="es-PR" sz="1000" b="1" i="0" u="none" strike="noStrike" dirty="0">
                        <a:solidFill>
                          <a:srgbClr val="FFFFFF"/>
                        </a:solidFill>
                        <a:effectLst/>
                        <a:latin typeface="Arial" panose="020B0604020202020204" pitchFamily="34" charset="0"/>
                        <a:cs typeface="Arial" panose="020B0604020202020204" pitchFamily="34" charset="0"/>
                      </a:endParaRPr>
                    </a:p>
                  </a:txBody>
                  <a:tcPr marL="5446" marR="5446" marT="5446"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2019-2020</a:t>
                      </a:r>
                      <a:endParaRPr lang="es-PR" sz="1000" b="1" i="0" u="none" strike="noStrike" dirty="0">
                        <a:solidFill>
                          <a:srgbClr val="FFFFFF"/>
                        </a:solidFill>
                        <a:effectLst/>
                        <a:latin typeface="Arial" panose="020B0604020202020204" pitchFamily="34" charset="0"/>
                        <a:cs typeface="Arial" panose="020B0604020202020204" pitchFamily="34" charset="0"/>
                      </a:endParaRPr>
                    </a:p>
                  </a:txBody>
                  <a:tcPr marL="5446" marR="5446" marT="5446"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2020-2021</a:t>
                      </a:r>
                      <a:endParaRPr lang="es-PR" sz="1000" b="1" i="0" u="none" strike="noStrike" dirty="0">
                        <a:solidFill>
                          <a:srgbClr val="FFFFFF"/>
                        </a:solidFill>
                        <a:effectLst/>
                        <a:latin typeface="Arial" panose="020B0604020202020204" pitchFamily="34" charset="0"/>
                        <a:cs typeface="Arial" panose="020B0604020202020204" pitchFamily="34" charset="0"/>
                      </a:endParaRPr>
                    </a:p>
                  </a:txBody>
                  <a:tcPr marL="5446" marR="5446" marT="5446"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Encuestas del Viajero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$350,000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$400,000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$400,000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$400,000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$400,000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411480">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Implementación de la Recomendación #7 del Depto.</a:t>
                      </a:r>
                      <a:r>
                        <a:rPr lang="es-PR" sz="1000" u="none" strike="noStrike" baseline="0" dirty="0" smtClean="0">
                          <a:effectLst/>
                          <a:latin typeface="Arial" panose="020B0604020202020204" pitchFamily="34" charset="0"/>
                          <a:cs typeface="Arial" panose="020B0604020202020204" pitchFamily="34" charset="0"/>
                        </a:rPr>
                        <a:t> Comercio Federal</a:t>
                      </a:r>
                      <a:r>
                        <a:rPr lang="es-PR" sz="1000" u="none" strike="noStrike" dirty="0" smtClean="0">
                          <a:effectLst/>
                          <a:latin typeface="Arial" panose="020B0604020202020204" pitchFamily="34" charset="0"/>
                          <a:cs typeface="Arial" panose="020B0604020202020204" pitchFamily="34" charset="0"/>
                        </a:rPr>
                        <a:t> - Iniciar la Incorporar de la Metodología de activos intangibles a inversión para cumplir con SCN 2008, Restructuración de las Guía y protocolos de encuestas y validación</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$300,000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$120,000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$120,000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$55,000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$55,000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411480">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Implementación Recomendación #6 del Depto.</a:t>
                      </a:r>
                      <a:r>
                        <a:rPr lang="es-PR" sz="1000" u="none" strike="noStrike" baseline="0" dirty="0" smtClean="0">
                          <a:effectLst/>
                          <a:latin typeface="Arial" panose="020B0604020202020204" pitchFamily="34" charset="0"/>
                          <a:cs typeface="Arial" panose="020B0604020202020204" pitchFamily="34" charset="0"/>
                        </a:rPr>
                        <a:t> De Comercio Federal</a:t>
                      </a:r>
                      <a:r>
                        <a:rPr lang="es-PR" sz="1000" u="none" strike="noStrike" dirty="0" smtClean="0">
                          <a:effectLst/>
                          <a:latin typeface="Arial" panose="020B0604020202020204" pitchFamily="34" charset="0"/>
                          <a:cs typeface="Arial" panose="020B0604020202020204" pitchFamily="34" charset="0"/>
                        </a:rPr>
                        <a:t> - Continuar con la Incorporación Metodología SNC 2008 para Servicios bancarios y seguros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$120,000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411480">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Implementación Recomendación #2 del Depto.</a:t>
                      </a:r>
                      <a:r>
                        <a:rPr lang="es-PR" sz="1000" u="none" strike="noStrike" baseline="0" dirty="0" smtClean="0">
                          <a:effectLst/>
                          <a:latin typeface="Arial" panose="020B0604020202020204" pitchFamily="34" charset="0"/>
                          <a:cs typeface="Arial" panose="020B0604020202020204" pitchFamily="34" charset="0"/>
                        </a:rPr>
                        <a:t> De Comercio Federal</a:t>
                      </a:r>
                      <a:r>
                        <a:rPr lang="es-PR" sz="1000" u="none" strike="noStrike" dirty="0" smtClean="0">
                          <a:effectLst/>
                          <a:latin typeface="Arial" panose="020B0604020202020204" pitchFamily="34" charset="0"/>
                          <a:cs typeface="Arial" panose="020B0604020202020204" pitchFamily="34" charset="0"/>
                        </a:rPr>
                        <a:t> - Continuar con la Incorporación Metodología de Índice encadenado Fisher, para actualizar año de Referencia. Las cuentas constantes de 1954 a 2009.</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$150,000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$150,000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411480">
                <a:tc>
                  <a:txBody>
                    <a:bodyPr/>
                    <a:lstStyle/>
                    <a:p>
                      <a:pPr algn="l" rtl="0" fontAlgn="ctr"/>
                      <a:r>
                        <a:rPr lang="es-PR" sz="1000" u="none" strike="noStrike" dirty="0">
                          <a:effectLst/>
                          <a:latin typeface="Arial" panose="020B0604020202020204" pitchFamily="34" charset="0"/>
                          <a:cs typeface="Arial" panose="020B0604020202020204" pitchFamily="34" charset="0"/>
                        </a:rPr>
                        <a:t>Completar la estimación Matriz I-O 2007 e </a:t>
                      </a:r>
                      <a:r>
                        <a:rPr lang="es-PR" sz="1000" u="none" strike="noStrike" dirty="0" smtClean="0">
                          <a:effectLst/>
                          <a:latin typeface="Arial" panose="020B0604020202020204" pitchFamily="34" charset="0"/>
                          <a:cs typeface="Arial" panose="020B0604020202020204" pitchFamily="34" charset="0"/>
                        </a:rPr>
                        <a:t>iniciar </a:t>
                      </a:r>
                      <a:r>
                        <a:rPr lang="es-PR" sz="1000" u="none" strike="noStrike" dirty="0">
                          <a:effectLst/>
                          <a:latin typeface="Arial" panose="020B0604020202020204" pitchFamily="34" charset="0"/>
                          <a:cs typeface="Arial" panose="020B0604020202020204" pitchFamily="34" charset="0"/>
                        </a:rPr>
                        <a:t>el proceso de Realizar Matriz I-O 2012</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411480">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Incorporar Recomendaciones </a:t>
                      </a:r>
                      <a:r>
                        <a:rPr lang="es-PR" sz="1000" u="none" strike="noStrike" dirty="0">
                          <a:effectLst/>
                          <a:latin typeface="Arial" panose="020B0604020202020204" pitchFamily="34" charset="0"/>
                          <a:cs typeface="Arial" panose="020B0604020202020204" pitchFamily="34" charset="0"/>
                        </a:rPr>
                        <a:t>del </a:t>
                      </a:r>
                      <a:r>
                        <a:rPr lang="es-PR" sz="1000" u="none" strike="noStrike" dirty="0" smtClean="0">
                          <a:effectLst/>
                          <a:latin typeface="Arial" panose="020B0604020202020204" pitchFamily="34" charset="0"/>
                          <a:cs typeface="Arial" panose="020B0604020202020204" pitchFamily="34" charset="0"/>
                        </a:rPr>
                        <a:t>Depto. </a:t>
                      </a:r>
                      <a:r>
                        <a:rPr lang="es-PR" sz="1000" u="none" strike="noStrike" dirty="0">
                          <a:effectLst/>
                          <a:latin typeface="Arial" panose="020B0604020202020204" pitchFamily="34" charset="0"/>
                          <a:cs typeface="Arial" panose="020B0604020202020204" pitchFamily="34" charset="0"/>
                        </a:rPr>
                        <a:t>del Tesoro Federal - Desarrollando Nuevos Modelos Econométricos e Índices, para proyectar la </a:t>
                      </a:r>
                      <a:r>
                        <a:rPr lang="es-PR" sz="1000" u="none" strike="noStrike" dirty="0" smtClean="0">
                          <a:effectLst/>
                          <a:latin typeface="Arial" panose="020B0604020202020204" pitchFamily="34" charset="0"/>
                          <a:cs typeface="Arial" panose="020B0604020202020204" pitchFamily="34" charset="0"/>
                        </a:rPr>
                        <a:t>economía </a:t>
                      </a:r>
                      <a:r>
                        <a:rPr lang="es-PR" sz="1000" u="none" strike="noStrike" dirty="0">
                          <a:effectLst/>
                          <a:latin typeface="Arial" panose="020B0604020202020204" pitchFamily="34" charset="0"/>
                          <a:cs typeface="Arial" panose="020B0604020202020204" pitchFamily="34" charset="0"/>
                        </a:rPr>
                        <a:t>a 5 años para el </a:t>
                      </a:r>
                      <a:r>
                        <a:rPr lang="es-PR" sz="1000" u="none" strike="noStrike" dirty="0" smtClean="0">
                          <a:effectLst/>
                          <a:latin typeface="Arial" panose="020B0604020202020204" pitchFamily="34" charset="0"/>
                          <a:cs typeface="Arial" panose="020B0604020202020204" pitchFamily="34" charset="0"/>
                        </a:rPr>
                        <a:t>Departamento </a:t>
                      </a:r>
                      <a:r>
                        <a:rPr lang="es-PR" sz="1000" u="none" strike="noStrike" dirty="0">
                          <a:effectLst/>
                          <a:latin typeface="Arial" panose="020B0604020202020204" pitchFamily="34" charset="0"/>
                          <a:cs typeface="Arial" panose="020B0604020202020204" pitchFamily="34" charset="0"/>
                        </a:rPr>
                        <a:t>de Hacienda.  Mejorar los procesos de proyección de recaudos de Hacienda.</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$90,000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$90,000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$90,000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$90,000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$90,000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Sistemas de Información - Migración de base de datos central y mejoras sistemas IT</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$160,000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Reclutamiento del Capital Humano (8 personas)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$345,600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$345,600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$345,600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$345,600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$345,600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Adiestramiento del Capital Humano (Personal)</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$40,000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$40,000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$40,000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$40,000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$40,000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Expandir de 5 a 7  cuentas resumen de flujos de producción y de ingresos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$100,000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Inversión (extranjera) directa</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$60,000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$60,000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$60,000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Contabilidad nacional de frecuencia trimestral</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$100,000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$100,000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Ampliar el uso de los datos Económico 2012</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$50,000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$50,000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$50,000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182880">
                <a:tc>
                  <a:txBody>
                    <a:bodyPr/>
                    <a:lstStyle/>
                    <a:p>
                      <a:pPr algn="l" rtl="0" fontAlgn="ctr"/>
                      <a:r>
                        <a:rPr lang="es-PR" sz="1000" u="none" strike="noStrike" dirty="0">
                          <a:effectLst/>
                          <a:latin typeface="Arial" panose="020B0604020202020204" pitchFamily="34" charset="0"/>
                          <a:cs typeface="Arial" panose="020B0604020202020204" pitchFamily="34" charset="0"/>
                        </a:rPr>
                        <a:t>Cuenta Satélite Turismo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$100,000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74320">
                <a:tc>
                  <a:txBody>
                    <a:bodyPr/>
                    <a:lstStyle/>
                    <a:p>
                      <a:pPr algn="l" rtl="0" fontAlgn="ctr"/>
                      <a:r>
                        <a:rPr lang="es-PR" sz="1000" b="1" u="none" strike="noStrike" dirty="0">
                          <a:effectLst/>
                          <a:latin typeface="Arial" panose="020B0604020202020204" pitchFamily="34" charset="0"/>
                          <a:cs typeface="Arial" panose="020B0604020202020204" pitchFamily="34" charset="0"/>
                        </a:rPr>
                        <a:t>Total</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b="1" u="none" strike="noStrike" dirty="0">
                          <a:effectLst/>
                          <a:latin typeface="Arial" panose="020B0604020202020204" pitchFamily="34" charset="0"/>
                          <a:cs typeface="Arial" panose="020B0604020202020204" pitchFamily="34" charset="0"/>
                        </a:rPr>
                        <a:t>$1,715,600 </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b="1" u="none" strike="noStrike" dirty="0">
                          <a:effectLst/>
                          <a:latin typeface="Arial" panose="020B0604020202020204" pitchFamily="34" charset="0"/>
                          <a:cs typeface="Arial" panose="020B0604020202020204" pitchFamily="34" charset="0"/>
                        </a:rPr>
                        <a:t>$1,875,600 </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b="1" u="none" strike="noStrike" dirty="0">
                          <a:effectLst/>
                          <a:latin typeface="Arial" panose="020B0604020202020204" pitchFamily="34" charset="0"/>
                          <a:cs typeface="Arial" panose="020B0604020202020204" pitchFamily="34" charset="0"/>
                        </a:rPr>
                        <a:t>$1,725,600 </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b="1" u="none" strike="noStrike" dirty="0">
                          <a:effectLst/>
                          <a:latin typeface="Arial" panose="020B0604020202020204" pitchFamily="34" charset="0"/>
                          <a:cs typeface="Arial" panose="020B0604020202020204" pitchFamily="34" charset="0"/>
                        </a:rPr>
                        <a:t>$1,660,600 </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s-PR" sz="1000" b="1" u="none" strike="noStrike" dirty="0">
                          <a:effectLst/>
                          <a:latin typeface="Arial" panose="020B0604020202020204" pitchFamily="34" charset="0"/>
                          <a:cs typeface="Arial" panose="020B0604020202020204" pitchFamily="34" charset="0"/>
                        </a:rPr>
                        <a:t>$1,350,600 </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24139605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Tareas en proceso 2016 a 2017</a:t>
            </a:r>
            <a:endParaRPr lang="es-P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3447380"/>
              </p:ext>
            </p:extLst>
          </p:nvPr>
        </p:nvGraphicFramePr>
        <p:xfrm>
          <a:off x="838200" y="1825625"/>
          <a:ext cx="10515600" cy="4759960"/>
        </p:xfrm>
        <a:graphic>
          <a:graphicData uri="http://schemas.openxmlformats.org/drawingml/2006/table">
            <a:tbl>
              <a:tblPr firstRow="1" bandRow="1">
                <a:tableStyleId>{93296810-A885-4BE3-A3E7-6D5BEEA58F35}</a:tableStyleId>
              </a:tblPr>
              <a:tblGrid>
                <a:gridCol w="3505200"/>
                <a:gridCol w="3505200"/>
                <a:gridCol w="3505200"/>
              </a:tblGrid>
              <a:tr h="370840">
                <a:tc>
                  <a:txBody>
                    <a:bodyPr/>
                    <a:lstStyle/>
                    <a:p>
                      <a:pPr algn="ctr" rtl="0" fontAlgn="ctr"/>
                      <a:r>
                        <a:rPr lang="es-PR" sz="1000" u="none" strike="noStrike" dirty="0">
                          <a:effectLst/>
                          <a:latin typeface="Arial" panose="020B0604020202020204" pitchFamily="34" charset="0"/>
                          <a:cs typeface="Arial" panose="020B0604020202020204" pitchFamily="34" charset="0"/>
                        </a:rPr>
                        <a:t>Descripción de Actividades a Realizar</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ctr" rtl="0" fontAlgn="ctr"/>
                      <a:r>
                        <a:rPr lang="es-PR" sz="1000" u="none" strike="noStrike">
                          <a:effectLst/>
                          <a:latin typeface="Arial" panose="020B0604020202020204" pitchFamily="34" charset="0"/>
                          <a:cs typeface="Arial" panose="020B0604020202020204" pitchFamily="34" charset="0"/>
                        </a:rPr>
                        <a:t>Estatus</a:t>
                      </a:r>
                      <a:endParaRPr lang="es-PR" sz="1000" b="1" i="0" u="none" strike="noStrike">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ctr" rtl="0" fontAlgn="ctr"/>
                      <a:r>
                        <a:rPr lang="es-PR" sz="1000" u="none" strike="noStrike" dirty="0">
                          <a:effectLst/>
                          <a:latin typeface="Arial" panose="020B0604020202020204" pitchFamily="34" charset="0"/>
                          <a:cs typeface="Arial" panose="020B0604020202020204" pitchFamily="34" charset="0"/>
                        </a:rPr>
                        <a:t>Comentarios</a:t>
                      </a:r>
                      <a:endParaRPr lang="es-PR" sz="1000" b="1"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r>
              <a:tr h="1097280">
                <a:tc>
                  <a:txBody>
                    <a:bodyPr/>
                    <a:lstStyle/>
                    <a:p>
                      <a:pPr algn="just" rtl="0" fontAlgn="ctr"/>
                      <a:r>
                        <a:rPr lang="es-PR" sz="1000" u="none" strike="noStrike" dirty="0">
                          <a:effectLst/>
                          <a:latin typeface="Arial" panose="020B0604020202020204" pitchFamily="34" charset="0"/>
                          <a:cs typeface="Arial" panose="020B0604020202020204" pitchFamily="34" charset="0"/>
                        </a:rPr>
                        <a:t>Encuestas del Viajero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dirty="0">
                          <a:effectLst/>
                          <a:latin typeface="Arial" panose="020B0604020202020204" pitchFamily="34" charset="0"/>
                          <a:cs typeface="Arial" panose="020B0604020202020204" pitchFamily="34" charset="0"/>
                        </a:rPr>
                        <a:t>En Proceso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dirty="0">
                          <a:effectLst/>
                          <a:latin typeface="Arial" panose="020B0604020202020204" pitchFamily="34" charset="0"/>
                          <a:cs typeface="Arial" panose="020B0604020202020204" pitchFamily="34" charset="0"/>
                        </a:rPr>
                        <a:t>La encuesta dará inicio en el mes de octubre 2016. Se completo los procesos de planificación y contratación. Se recibieron Fondos iniciales de la </a:t>
                      </a:r>
                      <a:r>
                        <a:rPr lang="es-PR" sz="1000" u="none" strike="noStrike" dirty="0" smtClean="0">
                          <a:effectLst/>
                          <a:latin typeface="Arial" panose="020B0604020202020204" pitchFamily="34" charset="0"/>
                          <a:cs typeface="Arial" panose="020B0604020202020204" pitchFamily="34" charset="0"/>
                        </a:rPr>
                        <a:t>OGP. </a:t>
                      </a:r>
                      <a:r>
                        <a:rPr lang="es-PR" sz="1000" u="none" strike="noStrike" dirty="0">
                          <a:effectLst/>
                          <a:latin typeface="Arial" panose="020B0604020202020204" pitchFamily="34" charset="0"/>
                          <a:cs typeface="Arial" panose="020B0604020202020204" pitchFamily="34" charset="0"/>
                        </a:rPr>
                        <a:t>Se espera completar el proceso de Acuerdo </a:t>
                      </a:r>
                      <a:r>
                        <a:rPr lang="es-PR" sz="1000" u="none" strike="noStrike" dirty="0" err="1">
                          <a:effectLst/>
                          <a:latin typeface="Arial" panose="020B0604020202020204" pitchFamily="34" charset="0"/>
                          <a:cs typeface="Arial" panose="020B0604020202020204" pitchFamily="34" charset="0"/>
                        </a:rPr>
                        <a:t>Interagencial</a:t>
                      </a:r>
                      <a:r>
                        <a:rPr lang="es-PR" sz="1000" u="none" strike="noStrike" dirty="0">
                          <a:effectLst/>
                          <a:latin typeface="Arial" panose="020B0604020202020204" pitchFamily="34" charset="0"/>
                          <a:cs typeface="Arial" panose="020B0604020202020204" pitchFamily="34" charset="0"/>
                        </a:rPr>
                        <a:t> con Puertos para el pareo de fondos para el inicio de la encuesta.  Se espera completar otro acuerdo </a:t>
                      </a:r>
                      <a:r>
                        <a:rPr lang="es-PR" sz="1000" u="none" strike="noStrike" dirty="0" err="1">
                          <a:effectLst/>
                          <a:latin typeface="Arial" panose="020B0604020202020204" pitchFamily="34" charset="0"/>
                          <a:cs typeface="Arial" panose="020B0604020202020204" pitchFamily="34" charset="0"/>
                        </a:rPr>
                        <a:t>Interagencial</a:t>
                      </a:r>
                      <a:r>
                        <a:rPr lang="es-PR" sz="1000" u="none" strike="noStrike" dirty="0">
                          <a:effectLst/>
                          <a:latin typeface="Arial" panose="020B0604020202020204" pitchFamily="34" charset="0"/>
                          <a:cs typeface="Arial" panose="020B0604020202020204" pitchFamily="34" charset="0"/>
                        </a:rPr>
                        <a:t> con la Compañía de Turismo.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r>
              <a:tr h="1097280">
                <a:tc>
                  <a:txBody>
                    <a:bodyPr/>
                    <a:lstStyle/>
                    <a:p>
                      <a:pPr algn="just" rtl="0" fontAlgn="ctr"/>
                      <a:r>
                        <a:rPr lang="es-PR" sz="1000" u="none" strike="noStrike" dirty="0" smtClean="0">
                          <a:effectLst/>
                          <a:latin typeface="Arial" panose="020B0604020202020204" pitchFamily="34" charset="0"/>
                          <a:cs typeface="Arial" panose="020B0604020202020204" pitchFamily="34" charset="0"/>
                        </a:rPr>
                        <a:t>Implementación de la Recomendación #7 del Depto.</a:t>
                      </a:r>
                      <a:r>
                        <a:rPr lang="es-PR" sz="1000" u="none" strike="noStrike" baseline="0" dirty="0" smtClean="0">
                          <a:effectLst/>
                          <a:latin typeface="Arial" panose="020B0604020202020204" pitchFamily="34" charset="0"/>
                          <a:cs typeface="Arial" panose="020B0604020202020204" pitchFamily="34" charset="0"/>
                        </a:rPr>
                        <a:t> Comercio Federal</a:t>
                      </a:r>
                      <a:r>
                        <a:rPr lang="es-PR" sz="1000" u="none" strike="noStrike" dirty="0" smtClean="0">
                          <a:effectLst/>
                          <a:latin typeface="Arial" panose="020B0604020202020204" pitchFamily="34" charset="0"/>
                          <a:cs typeface="Arial" panose="020B0604020202020204" pitchFamily="34" charset="0"/>
                        </a:rPr>
                        <a:t> - Iniciar la Incorporar de la Metodología de activos intangibles a inversión para cumplir con SCN 2008, Restructuración de las Guía y protocolos de encuestas y validación</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a:effectLst/>
                          <a:latin typeface="Arial" panose="020B0604020202020204" pitchFamily="34" charset="0"/>
                          <a:cs typeface="Arial" panose="020B0604020202020204" pitchFamily="34" charset="0"/>
                        </a:rPr>
                        <a:t>En Proceso</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dirty="0">
                          <a:effectLst/>
                          <a:latin typeface="Arial" panose="020B0604020202020204" pitchFamily="34" charset="0"/>
                          <a:cs typeface="Arial" panose="020B0604020202020204" pitchFamily="34" charset="0"/>
                        </a:rPr>
                        <a:t>Se </a:t>
                      </a:r>
                      <a:r>
                        <a:rPr lang="es-PR" sz="1000" u="none" strike="noStrike" dirty="0" smtClean="0">
                          <a:effectLst/>
                          <a:latin typeface="Arial" panose="020B0604020202020204" pitchFamily="34" charset="0"/>
                          <a:cs typeface="Arial" panose="020B0604020202020204" pitchFamily="34" charset="0"/>
                        </a:rPr>
                        <a:t>completó </a:t>
                      </a:r>
                      <a:r>
                        <a:rPr lang="es-PR" sz="1000" u="none" strike="noStrike" dirty="0">
                          <a:effectLst/>
                          <a:latin typeface="Arial" panose="020B0604020202020204" pitchFamily="34" charset="0"/>
                          <a:cs typeface="Arial" panose="020B0604020202020204" pitchFamily="34" charset="0"/>
                        </a:rPr>
                        <a:t>los trabajos de contratación de los consultores durante </a:t>
                      </a:r>
                      <a:r>
                        <a:rPr lang="es-PR" sz="1000" u="none" strike="noStrike" dirty="0" smtClean="0">
                          <a:effectLst/>
                          <a:latin typeface="Arial" panose="020B0604020202020204" pitchFamily="34" charset="0"/>
                          <a:cs typeface="Arial" panose="020B0604020202020204" pitchFamily="34" charset="0"/>
                        </a:rPr>
                        <a:t>septiembre </a:t>
                      </a:r>
                      <a:r>
                        <a:rPr lang="es-PR" sz="1000" u="none" strike="noStrike" dirty="0">
                          <a:effectLst/>
                          <a:latin typeface="Arial" panose="020B0604020202020204" pitchFamily="34" charset="0"/>
                          <a:cs typeface="Arial" panose="020B0604020202020204" pitchFamily="34" charset="0"/>
                        </a:rPr>
                        <a:t>y </a:t>
                      </a:r>
                      <a:r>
                        <a:rPr lang="es-PR" sz="1000" u="none" strike="noStrike" dirty="0" smtClean="0">
                          <a:effectLst/>
                          <a:latin typeface="Arial" panose="020B0604020202020204" pitchFamily="34" charset="0"/>
                          <a:cs typeface="Arial" panose="020B0604020202020204" pitchFamily="34" charset="0"/>
                        </a:rPr>
                        <a:t>próximamente</a:t>
                      </a:r>
                      <a:r>
                        <a:rPr lang="es-PR" sz="1000" u="none" strike="noStrike" baseline="0" dirty="0" smtClean="0">
                          <a:effectLst/>
                          <a:latin typeface="Arial" panose="020B0604020202020204" pitchFamily="34" charset="0"/>
                          <a:cs typeface="Arial" panose="020B0604020202020204" pitchFamily="34" charset="0"/>
                        </a:rPr>
                        <a:t> se </a:t>
                      </a:r>
                      <a:r>
                        <a:rPr lang="es-PR" sz="1000" u="none" strike="noStrike" dirty="0" smtClean="0">
                          <a:effectLst/>
                          <a:latin typeface="Arial" panose="020B0604020202020204" pitchFamily="34" charset="0"/>
                          <a:cs typeface="Arial" panose="020B0604020202020204" pitchFamily="34" charset="0"/>
                        </a:rPr>
                        <a:t> inician </a:t>
                      </a:r>
                      <a:r>
                        <a:rPr lang="es-PR" sz="1000" u="none" strike="noStrike" dirty="0">
                          <a:effectLst/>
                          <a:latin typeface="Arial" panose="020B0604020202020204" pitchFamily="34" charset="0"/>
                          <a:cs typeface="Arial" panose="020B0604020202020204" pitchFamily="34" charset="0"/>
                        </a:rPr>
                        <a:t>los trabajos. La revisión de encuestas para Cuentas Nacionales </a:t>
                      </a:r>
                      <a:r>
                        <a:rPr lang="es-PR" sz="1000" u="none" strike="noStrike" dirty="0" smtClean="0">
                          <a:effectLst/>
                          <a:latin typeface="Arial" panose="020B0604020202020204" pitchFamily="34" charset="0"/>
                          <a:cs typeface="Arial" panose="020B0604020202020204" pitchFamily="34" charset="0"/>
                        </a:rPr>
                        <a:t>se completará en</a:t>
                      </a:r>
                      <a:r>
                        <a:rPr lang="es-PR" sz="1000" u="none" strike="noStrike" baseline="0" dirty="0" smtClean="0">
                          <a:effectLst/>
                          <a:latin typeface="Arial" panose="020B0604020202020204" pitchFamily="34" charset="0"/>
                          <a:cs typeface="Arial" panose="020B0604020202020204" pitchFamily="34" charset="0"/>
                        </a:rPr>
                        <a:t> </a:t>
                      </a:r>
                      <a:r>
                        <a:rPr lang="es-PR" sz="1000" u="none" strike="noStrike" dirty="0" smtClean="0">
                          <a:effectLst/>
                          <a:latin typeface="Arial" panose="020B0604020202020204" pitchFamily="34" charset="0"/>
                          <a:cs typeface="Arial" panose="020B0604020202020204" pitchFamily="34" charset="0"/>
                        </a:rPr>
                        <a:t>diciembre</a:t>
                      </a:r>
                      <a:r>
                        <a:rPr lang="es-PR" sz="1000" u="none" strike="noStrike" dirty="0">
                          <a:effectLst/>
                          <a:latin typeface="Arial" panose="020B0604020202020204" pitchFamily="34" charset="0"/>
                          <a:cs typeface="Arial" panose="020B0604020202020204" pitchFamily="34" charset="0"/>
                        </a:rPr>
                        <a:t>. El desarrollo e implementación de la metodología de activos intangibles </a:t>
                      </a:r>
                      <a:r>
                        <a:rPr lang="es-PR" sz="1000" u="none" strike="noStrike" dirty="0" smtClean="0">
                          <a:effectLst/>
                          <a:latin typeface="Arial" panose="020B0604020202020204" pitchFamily="34" charset="0"/>
                          <a:cs typeface="Arial" panose="020B0604020202020204" pitchFamily="34" charset="0"/>
                        </a:rPr>
                        <a:t>se completará </a:t>
                      </a:r>
                      <a:r>
                        <a:rPr lang="es-PR" sz="1000" u="none" strike="noStrike" dirty="0">
                          <a:effectLst/>
                          <a:latin typeface="Arial" panose="020B0604020202020204" pitchFamily="34" charset="0"/>
                          <a:cs typeface="Arial" panose="020B0604020202020204" pitchFamily="34" charset="0"/>
                        </a:rPr>
                        <a:t>para junio de 2017. Se recibieron Fondos iniciales de la </a:t>
                      </a:r>
                      <a:r>
                        <a:rPr lang="es-PR" sz="1000" u="none" strike="noStrike" dirty="0" smtClean="0">
                          <a:effectLst/>
                          <a:latin typeface="Arial" panose="020B0604020202020204" pitchFamily="34" charset="0"/>
                          <a:cs typeface="Arial" panose="020B0604020202020204" pitchFamily="34" charset="0"/>
                        </a:rPr>
                        <a:t>OGP.</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r>
              <a:tr h="1097280">
                <a:tc>
                  <a:txBody>
                    <a:bodyPr/>
                    <a:lstStyle/>
                    <a:p>
                      <a:pPr algn="just" rtl="0" fontAlgn="ctr"/>
                      <a:r>
                        <a:rPr lang="es-PR" sz="1000" u="none" strike="noStrike" dirty="0" smtClean="0">
                          <a:effectLst/>
                          <a:latin typeface="Arial" panose="020B0604020202020204" pitchFamily="34" charset="0"/>
                          <a:cs typeface="Arial" panose="020B0604020202020204" pitchFamily="34" charset="0"/>
                        </a:rPr>
                        <a:t>Implementación Recomendación #6 del Depto.</a:t>
                      </a:r>
                      <a:r>
                        <a:rPr lang="es-PR" sz="1000" u="none" strike="noStrike" baseline="0" dirty="0" smtClean="0">
                          <a:effectLst/>
                          <a:latin typeface="Arial" panose="020B0604020202020204" pitchFamily="34" charset="0"/>
                          <a:cs typeface="Arial" panose="020B0604020202020204" pitchFamily="34" charset="0"/>
                        </a:rPr>
                        <a:t> De Comercio Federal</a:t>
                      </a:r>
                      <a:r>
                        <a:rPr lang="es-PR" sz="1000" u="none" strike="noStrike" dirty="0" smtClean="0">
                          <a:effectLst/>
                          <a:latin typeface="Arial" panose="020B0604020202020204" pitchFamily="34" charset="0"/>
                          <a:cs typeface="Arial" panose="020B0604020202020204" pitchFamily="34" charset="0"/>
                        </a:rPr>
                        <a:t> - Continuar con la Incorporación Metodología SNC 2008 para Servicios bancarios y seguros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dirty="0">
                          <a:effectLst/>
                          <a:latin typeface="Arial" panose="020B0604020202020204" pitchFamily="34" charset="0"/>
                          <a:cs typeface="Arial" panose="020B0604020202020204" pitchFamily="34" charset="0"/>
                        </a:rPr>
                        <a:t>En Proceso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dirty="0">
                          <a:effectLst/>
                          <a:latin typeface="Arial" panose="020B0604020202020204" pitchFamily="34" charset="0"/>
                          <a:cs typeface="Arial" panose="020B0604020202020204" pitchFamily="34" charset="0"/>
                        </a:rPr>
                        <a:t>Los trabajos de incorporación de la nueva metodología para Servicios bancario y seguros se llegan realizando por alrededor de un año y medio. Se </a:t>
                      </a:r>
                      <a:r>
                        <a:rPr lang="es-PR" sz="1000" u="none" strike="noStrike" dirty="0" smtClean="0">
                          <a:effectLst/>
                          <a:latin typeface="Arial" panose="020B0604020202020204" pitchFamily="34" charset="0"/>
                          <a:cs typeface="Arial" panose="020B0604020202020204" pitchFamily="34" charset="0"/>
                        </a:rPr>
                        <a:t>completarán </a:t>
                      </a:r>
                      <a:r>
                        <a:rPr lang="es-PR" sz="1000" u="none" strike="noStrike" dirty="0">
                          <a:effectLst/>
                          <a:latin typeface="Arial" panose="020B0604020202020204" pitchFamily="34" charset="0"/>
                          <a:cs typeface="Arial" panose="020B0604020202020204" pitchFamily="34" charset="0"/>
                        </a:rPr>
                        <a:t>los trabajos de redacción de protocolos y adiestramiento </a:t>
                      </a:r>
                      <a:r>
                        <a:rPr lang="es-PR" sz="1000" u="none" strike="noStrike" dirty="0" smtClean="0">
                          <a:effectLst/>
                          <a:latin typeface="Arial" panose="020B0604020202020204" pitchFamily="34" charset="0"/>
                          <a:cs typeface="Arial" panose="020B0604020202020204" pitchFamily="34" charset="0"/>
                        </a:rPr>
                        <a:t>en </a:t>
                      </a:r>
                      <a:r>
                        <a:rPr lang="es-PR" sz="1000" u="none" strike="noStrike" dirty="0">
                          <a:effectLst/>
                          <a:latin typeface="Arial" panose="020B0604020202020204" pitchFamily="34" charset="0"/>
                          <a:cs typeface="Arial" panose="020B0604020202020204" pitchFamily="34" charset="0"/>
                        </a:rPr>
                        <a:t>diciembre 2016. El Instituto de </a:t>
                      </a:r>
                      <a:r>
                        <a:rPr lang="es-PR" sz="1000" u="none" strike="noStrike" dirty="0" smtClean="0">
                          <a:effectLst/>
                          <a:latin typeface="Arial" panose="020B0604020202020204" pitchFamily="34" charset="0"/>
                          <a:cs typeface="Arial" panose="020B0604020202020204" pitchFamily="34" charset="0"/>
                        </a:rPr>
                        <a:t>Estadísticas aporta los </a:t>
                      </a:r>
                      <a:r>
                        <a:rPr lang="es-PR" sz="1000" u="none" strike="noStrike" dirty="0">
                          <a:effectLst/>
                          <a:latin typeface="Arial" panose="020B0604020202020204" pitchFamily="34" charset="0"/>
                          <a:cs typeface="Arial" panose="020B0604020202020204" pitchFamily="34" charset="0"/>
                        </a:rPr>
                        <a:t>recursos mediante contratación directa, mediante acuerdo </a:t>
                      </a:r>
                      <a:r>
                        <a:rPr lang="es-PR" sz="1000" u="none" strike="noStrike" dirty="0" err="1">
                          <a:effectLst/>
                          <a:latin typeface="Arial" panose="020B0604020202020204" pitchFamily="34" charset="0"/>
                          <a:cs typeface="Arial" panose="020B0604020202020204" pitchFamily="34" charset="0"/>
                        </a:rPr>
                        <a:t>Interagencial</a:t>
                      </a:r>
                      <a:r>
                        <a:rPr lang="es-PR" sz="1000" u="none" strike="noStrike" dirty="0">
                          <a:effectLst/>
                          <a:latin typeface="Arial" panose="020B0604020202020204" pitchFamily="34" charset="0"/>
                          <a:cs typeface="Arial" panose="020B0604020202020204" pitchFamily="34" charset="0"/>
                        </a:rPr>
                        <a:t>.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r>
              <a:tr h="1097280">
                <a:tc>
                  <a:txBody>
                    <a:bodyPr/>
                    <a:lstStyle/>
                    <a:p>
                      <a:pPr algn="just" rtl="0" fontAlgn="ctr"/>
                      <a:r>
                        <a:rPr lang="es-PR" sz="1000" u="none" strike="noStrike" dirty="0" smtClean="0">
                          <a:effectLst/>
                          <a:latin typeface="Arial" panose="020B0604020202020204" pitchFamily="34" charset="0"/>
                          <a:cs typeface="Arial" panose="020B0604020202020204" pitchFamily="34" charset="0"/>
                        </a:rPr>
                        <a:t>Implementación Recomendación #2 del Depto.</a:t>
                      </a:r>
                      <a:r>
                        <a:rPr lang="es-PR" sz="1000" u="none" strike="noStrike" baseline="0" dirty="0" smtClean="0">
                          <a:effectLst/>
                          <a:latin typeface="Arial" panose="020B0604020202020204" pitchFamily="34" charset="0"/>
                          <a:cs typeface="Arial" panose="020B0604020202020204" pitchFamily="34" charset="0"/>
                        </a:rPr>
                        <a:t> De Comercio Federal</a:t>
                      </a:r>
                      <a:r>
                        <a:rPr lang="es-PR" sz="1000" u="none" strike="noStrike" dirty="0" smtClean="0">
                          <a:effectLst/>
                          <a:latin typeface="Arial" panose="020B0604020202020204" pitchFamily="34" charset="0"/>
                          <a:cs typeface="Arial" panose="020B0604020202020204" pitchFamily="34" charset="0"/>
                        </a:rPr>
                        <a:t> - Continuar con la Incorporación Metodología de Índice encadenado Fisher, para actualizar año de Referencia. Las cuentas constantes de 1954 a 2009.</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dirty="0">
                          <a:effectLst/>
                          <a:latin typeface="Arial" panose="020B0604020202020204" pitchFamily="34" charset="0"/>
                          <a:cs typeface="Arial" panose="020B0604020202020204" pitchFamily="34" charset="0"/>
                        </a:rPr>
                        <a:t>En Proceso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c>
                  <a:txBody>
                    <a:bodyPr/>
                    <a:lstStyle/>
                    <a:p>
                      <a:pPr algn="just" rtl="0" fontAlgn="ctr"/>
                      <a:r>
                        <a:rPr lang="es-PR" sz="1000" u="none" strike="noStrike" dirty="0" smtClean="0">
                          <a:effectLst/>
                          <a:latin typeface="Arial" panose="020B0604020202020204" pitchFamily="34" charset="0"/>
                          <a:cs typeface="Arial" panose="020B0604020202020204" pitchFamily="34" charset="0"/>
                        </a:rPr>
                        <a:t>Se </a:t>
                      </a:r>
                      <a:r>
                        <a:rPr lang="es-PR" sz="1000" u="none" strike="noStrike" dirty="0">
                          <a:effectLst/>
                          <a:latin typeface="Arial" panose="020B0604020202020204" pitchFamily="34" charset="0"/>
                          <a:cs typeface="Arial" panose="020B0604020202020204" pitchFamily="34" charset="0"/>
                        </a:rPr>
                        <a:t>tiene estimada una serie alterna de Producto Bruto Constante utilizando el índice encadenado de Fisher desde 1970 - 2013. Los trabajos continúan con la asesoría </a:t>
                      </a:r>
                      <a:r>
                        <a:rPr lang="es-PR" sz="1000" u="none" strike="noStrike" dirty="0" smtClean="0">
                          <a:effectLst/>
                          <a:latin typeface="Arial" panose="020B0604020202020204" pitchFamily="34" charset="0"/>
                          <a:cs typeface="Arial" panose="020B0604020202020204" pitchFamily="34" charset="0"/>
                        </a:rPr>
                        <a:t>del</a:t>
                      </a:r>
                      <a:r>
                        <a:rPr lang="es-PR" sz="1000" u="none" strike="noStrike" baseline="0" dirty="0" smtClean="0">
                          <a:effectLst/>
                          <a:latin typeface="Arial" panose="020B0604020202020204" pitchFamily="34" charset="0"/>
                          <a:cs typeface="Arial" panose="020B0604020202020204" pitchFamily="34" charset="0"/>
                        </a:rPr>
                        <a:t> Depto. Comercio</a:t>
                      </a:r>
                      <a:r>
                        <a:rPr lang="es-PR" sz="1000" u="none" strike="noStrike" dirty="0" smtClean="0">
                          <a:effectLst/>
                          <a:latin typeface="Arial" panose="020B0604020202020204" pitchFamily="34" charset="0"/>
                          <a:cs typeface="Arial" panose="020B0604020202020204" pitchFamily="34" charset="0"/>
                        </a:rPr>
                        <a:t>. Esperamos publicar </a:t>
                      </a:r>
                      <a:r>
                        <a:rPr lang="es-PR" sz="1000" u="none" strike="noStrike" dirty="0">
                          <a:effectLst/>
                          <a:latin typeface="Arial" panose="020B0604020202020204" pitchFamily="34" charset="0"/>
                          <a:cs typeface="Arial" panose="020B0604020202020204" pitchFamily="34" charset="0"/>
                        </a:rPr>
                        <a:t>una serie paralela de los años fiscales 1970 al 2016 para principios de 2017.  Depende de la firma de los acuerdos con el </a:t>
                      </a:r>
                      <a:r>
                        <a:rPr lang="es-PR" sz="1000" u="none" strike="noStrike" baseline="0" dirty="0" smtClean="0">
                          <a:effectLst/>
                          <a:latin typeface="Arial" panose="020B0604020202020204" pitchFamily="34" charset="0"/>
                          <a:cs typeface="Arial" panose="020B0604020202020204" pitchFamily="34" charset="0"/>
                        </a:rPr>
                        <a:t>Depto. Comercio</a:t>
                      </a:r>
                      <a:r>
                        <a:rPr lang="es-PR" sz="1000" u="none" strike="noStrike" dirty="0" smtClean="0">
                          <a:effectLst/>
                          <a:latin typeface="Arial" panose="020B0604020202020204" pitchFamily="34" charset="0"/>
                          <a:cs typeface="Arial" panose="020B0604020202020204" pitchFamily="34" charset="0"/>
                        </a:rPr>
                        <a:t> </a:t>
                      </a:r>
                      <a:r>
                        <a:rPr lang="es-PR" sz="1000" u="none" strike="noStrike" dirty="0">
                          <a:effectLst/>
                          <a:latin typeface="Arial" panose="020B0604020202020204" pitchFamily="34" charset="0"/>
                          <a:cs typeface="Arial" panose="020B0604020202020204" pitchFamily="34" charset="0"/>
                        </a:rPr>
                        <a:t>los que ofrecerán el apoyo técnico para validar la nueva serie.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8133" marR="8133" marT="8133" marB="0" anchor="ctr"/>
                </a:tc>
              </a:tr>
            </a:tbl>
          </a:graphicData>
        </a:graphic>
      </p:graphicFrame>
    </p:spTree>
    <p:extLst>
      <p:ext uri="{BB962C8B-B14F-4D97-AF65-F5344CB8AC3E}">
        <p14:creationId xmlns:p14="http://schemas.microsoft.com/office/powerpoint/2010/main" val="41114048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Tareas en proceso 2017 a 2018</a:t>
            </a:r>
            <a:endParaRPr lang="es-P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13969594"/>
              </p:ext>
            </p:extLst>
          </p:nvPr>
        </p:nvGraphicFramePr>
        <p:xfrm>
          <a:off x="838200" y="1825625"/>
          <a:ext cx="10515600" cy="4396740"/>
        </p:xfrm>
        <a:graphic>
          <a:graphicData uri="http://schemas.openxmlformats.org/drawingml/2006/table">
            <a:tbl>
              <a:tblPr firstRow="1" bandRow="1">
                <a:tableStyleId>{93296810-A885-4BE3-A3E7-6D5BEEA58F35}</a:tableStyleId>
              </a:tblPr>
              <a:tblGrid>
                <a:gridCol w="3505200"/>
                <a:gridCol w="3505200"/>
                <a:gridCol w="3505200"/>
              </a:tblGrid>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Completar la estimación Matriz I-O 2007 e iniciar el proceso de Realizar Matriz I-O 2012</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En Proceso</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Se completará </a:t>
                      </a:r>
                      <a:r>
                        <a:rPr lang="es-PR" sz="1000" u="none" strike="noStrike" dirty="0">
                          <a:effectLst/>
                          <a:latin typeface="Arial" panose="020B0604020202020204" pitchFamily="34" charset="0"/>
                          <a:cs typeface="Arial" panose="020B0604020202020204" pitchFamily="34" charset="0"/>
                        </a:rPr>
                        <a:t>el Balanceo de la Matriz y estimado de los coeficientes </a:t>
                      </a:r>
                      <a:r>
                        <a:rPr lang="es-PR" sz="1000" u="none" strike="noStrike" dirty="0" smtClean="0">
                          <a:effectLst/>
                          <a:latin typeface="Arial" panose="020B0604020202020204" pitchFamily="34" charset="0"/>
                          <a:cs typeface="Arial" panose="020B0604020202020204" pitchFamily="34" charset="0"/>
                        </a:rPr>
                        <a:t>en </a:t>
                      </a:r>
                      <a:r>
                        <a:rPr lang="es-PR" sz="1000" u="none" strike="noStrike" dirty="0">
                          <a:effectLst/>
                          <a:latin typeface="Arial" panose="020B0604020202020204" pitchFamily="34" charset="0"/>
                          <a:cs typeface="Arial" panose="020B0604020202020204" pitchFamily="34" charset="0"/>
                        </a:rPr>
                        <a:t>f</a:t>
                      </a:r>
                      <a:r>
                        <a:rPr lang="es-PR" sz="1000" u="none" strike="noStrike" dirty="0" smtClean="0">
                          <a:effectLst/>
                          <a:latin typeface="Arial" panose="020B0604020202020204" pitchFamily="34" charset="0"/>
                          <a:cs typeface="Arial" panose="020B0604020202020204" pitchFamily="34" charset="0"/>
                        </a:rPr>
                        <a:t>ebrero </a:t>
                      </a:r>
                      <a:r>
                        <a:rPr lang="es-PR" sz="1000" u="none" strike="noStrike" dirty="0">
                          <a:effectLst/>
                          <a:latin typeface="Arial" panose="020B0604020202020204" pitchFamily="34" charset="0"/>
                          <a:cs typeface="Arial" panose="020B0604020202020204" pitchFamily="34" charset="0"/>
                        </a:rPr>
                        <a:t>2017.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Incorporar Recomendaciones del Depto</a:t>
                      </a:r>
                      <a:r>
                        <a:rPr lang="es-PR" sz="1000" u="none" strike="noStrike" dirty="0" smtClean="0">
                          <a:effectLst/>
                          <a:latin typeface="Arial" panose="020B0604020202020204" pitchFamily="34" charset="0"/>
                          <a:cs typeface="Arial" panose="020B0604020202020204" pitchFamily="34" charset="0"/>
                        </a:rPr>
                        <a:t>. </a:t>
                      </a:r>
                      <a:r>
                        <a:rPr lang="es-PR" sz="1000" u="none" strike="noStrike" dirty="0">
                          <a:effectLst/>
                          <a:latin typeface="Arial" panose="020B0604020202020204" pitchFamily="34" charset="0"/>
                          <a:cs typeface="Arial" panose="020B0604020202020204" pitchFamily="34" charset="0"/>
                        </a:rPr>
                        <a:t>del </a:t>
                      </a:r>
                      <a:r>
                        <a:rPr lang="es-PR" sz="1000" u="none" strike="noStrike" dirty="0" smtClean="0">
                          <a:effectLst/>
                          <a:latin typeface="Arial" panose="020B0604020202020204" pitchFamily="34" charset="0"/>
                          <a:cs typeface="Arial" panose="020B0604020202020204" pitchFamily="34" charset="0"/>
                        </a:rPr>
                        <a:t>Tesoro </a:t>
                      </a:r>
                      <a:r>
                        <a:rPr lang="es-PR" sz="1000" u="none" strike="noStrike" dirty="0">
                          <a:effectLst/>
                          <a:latin typeface="Arial" panose="020B0604020202020204" pitchFamily="34" charset="0"/>
                          <a:cs typeface="Arial" panose="020B0604020202020204" pitchFamily="34" charset="0"/>
                        </a:rPr>
                        <a:t>- Desarrollando Nuevos Modelos Econométricos e Índices, para proyectar la economía a 5 años para el Departamento de Hacienda.  Mejorar los procesos de proyección de recaudos de Hacienda.</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En Proceso</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Se completará el </a:t>
                      </a:r>
                      <a:r>
                        <a:rPr lang="es-PR" sz="1000" u="none" strike="noStrike" dirty="0">
                          <a:effectLst/>
                          <a:latin typeface="Arial" panose="020B0604020202020204" pitchFamily="34" charset="0"/>
                          <a:cs typeface="Arial" panose="020B0604020202020204" pitchFamily="34" charset="0"/>
                        </a:rPr>
                        <a:t>diseño  y estimado de proyección con los nuevos modelos siguiendo la metodología de CBO </a:t>
                      </a:r>
                      <a:r>
                        <a:rPr lang="es-PR" sz="1000" u="none" strike="noStrike" dirty="0" smtClean="0">
                          <a:effectLst/>
                          <a:latin typeface="Arial" panose="020B0604020202020204" pitchFamily="34" charset="0"/>
                          <a:cs typeface="Arial" panose="020B0604020202020204" pitchFamily="34" charset="0"/>
                        </a:rPr>
                        <a:t>en diciembre </a:t>
                      </a:r>
                      <a:r>
                        <a:rPr lang="es-PR" sz="1000" u="none" strike="noStrike" dirty="0">
                          <a:effectLst/>
                          <a:latin typeface="Arial" panose="020B0604020202020204" pitchFamily="34" charset="0"/>
                          <a:cs typeface="Arial" panose="020B0604020202020204" pitchFamily="34" charset="0"/>
                        </a:rPr>
                        <a:t>2016. </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Sistemas de Información - Migración de base de datos central y mejoras sistemas </a:t>
                      </a:r>
                      <a:r>
                        <a:rPr lang="es-PR" sz="1000" u="none" strike="noStrike" dirty="0" err="1">
                          <a:effectLst/>
                          <a:latin typeface="Arial" panose="020B0604020202020204" pitchFamily="34" charset="0"/>
                          <a:cs typeface="Arial" panose="020B0604020202020204" pitchFamily="34" charset="0"/>
                        </a:rPr>
                        <a:t>IT</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En Proceso</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Trabajando </a:t>
                      </a:r>
                      <a:r>
                        <a:rPr lang="es-PR" sz="1000" u="none" strike="noStrike" dirty="0">
                          <a:effectLst/>
                          <a:latin typeface="Arial" panose="020B0604020202020204" pitchFamily="34" charset="0"/>
                          <a:cs typeface="Arial" panose="020B0604020202020204" pitchFamily="34" charset="0"/>
                        </a:rPr>
                        <a:t>en las fase de diseño de los módulos de Producto Bruto, Balanza de Pagos y Comercio Exterior y en la migración de la base de datos de Oracle a SQL</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Reclutamiento del Capital Humano (8 personas)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Pendiente</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OGP dejo pendiente su aprobación debido a la veda electoral.</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Adiestramiento del Capital Humano (Personal)</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Pendiente</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 </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Expandir de 5 a 7  cuentas resumen de flujos de producción y de ingresos</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Pendiente</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Comenzará en </a:t>
                      </a:r>
                      <a:r>
                        <a:rPr lang="es-PR" sz="1000" u="none" strike="noStrike" dirty="0">
                          <a:effectLst/>
                          <a:latin typeface="Arial" panose="020B0604020202020204" pitchFamily="34" charset="0"/>
                          <a:cs typeface="Arial" panose="020B0604020202020204" pitchFamily="34" charset="0"/>
                        </a:rPr>
                        <a:t>el año fiscal 2017-2018</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Inversión (extranjera) directa</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Pendiente</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Comenzará en </a:t>
                      </a:r>
                      <a:r>
                        <a:rPr lang="es-PR" sz="1000" u="none" strike="noStrike" dirty="0">
                          <a:effectLst/>
                          <a:latin typeface="Arial" panose="020B0604020202020204" pitchFamily="34" charset="0"/>
                          <a:cs typeface="Arial" panose="020B0604020202020204" pitchFamily="34" charset="0"/>
                        </a:rPr>
                        <a:t>el año fiscal 2017-2018</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Contabilidad nacional de frecuencia trimestral</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Pendiente</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Comenzará </a:t>
                      </a:r>
                      <a:r>
                        <a:rPr lang="es-PR" sz="1000" u="none" strike="noStrike" dirty="0">
                          <a:effectLst/>
                          <a:latin typeface="Arial" panose="020B0604020202020204" pitchFamily="34" charset="0"/>
                          <a:cs typeface="Arial" panose="020B0604020202020204" pitchFamily="34" charset="0"/>
                        </a:rPr>
                        <a:t>en el año fiscal 2017-2018</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Ampliar el uso de los datos Económico 2012</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Pendiente</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Comenzará </a:t>
                      </a:r>
                      <a:r>
                        <a:rPr lang="es-PR" sz="1000" u="none" strike="noStrike" dirty="0">
                          <a:effectLst/>
                          <a:latin typeface="Arial" panose="020B0604020202020204" pitchFamily="34" charset="0"/>
                          <a:cs typeface="Arial" panose="020B0604020202020204" pitchFamily="34" charset="0"/>
                        </a:rPr>
                        <a:t>en el año fiscal 2017-2018 - finalizar la estimación de la Matriz 2007. Su propósito es producir la Matriz 2012.</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70840">
                <a:tc>
                  <a:txBody>
                    <a:bodyPr/>
                    <a:lstStyle/>
                    <a:p>
                      <a:pPr algn="l" rtl="0" fontAlgn="ctr"/>
                      <a:r>
                        <a:rPr lang="es-PR" sz="1000" u="none" strike="noStrike" dirty="0">
                          <a:effectLst/>
                          <a:latin typeface="Arial" panose="020B0604020202020204" pitchFamily="34" charset="0"/>
                          <a:cs typeface="Arial" panose="020B0604020202020204" pitchFamily="34" charset="0"/>
                        </a:rPr>
                        <a:t>Cuenta Satélite Turismo</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a:effectLst/>
                          <a:latin typeface="Arial" panose="020B0604020202020204" pitchFamily="34" charset="0"/>
                          <a:cs typeface="Arial" panose="020B0604020202020204" pitchFamily="34" charset="0"/>
                        </a:rPr>
                        <a:t>Pendiente</a:t>
                      </a:r>
                      <a:endParaRPr lang="es-PR"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rtl="0" fontAlgn="ctr"/>
                      <a:r>
                        <a:rPr lang="es-PR" sz="1000" u="none" strike="noStrike" dirty="0" smtClean="0">
                          <a:effectLst/>
                          <a:latin typeface="Arial" panose="020B0604020202020204" pitchFamily="34" charset="0"/>
                          <a:cs typeface="Arial" panose="020B0604020202020204" pitchFamily="34" charset="0"/>
                        </a:rPr>
                        <a:t>Comenzará </a:t>
                      </a:r>
                      <a:r>
                        <a:rPr lang="es-PR" sz="1000" u="none" strike="noStrike" dirty="0">
                          <a:effectLst/>
                          <a:latin typeface="Arial" panose="020B0604020202020204" pitchFamily="34" charset="0"/>
                          <a:cs typeface="Arial" panose="020B0604020202020204" pitchFamily="34" charset="0"/>
                        </a:rPr>
                        <a:t>a trabajar con su desarrollo en el año fiscal 2018-2019. Dependerá de la continuidad de la encuesta del visitante.</a:t>
                      </a:r>
                      <a:endParaRPr lang="es-PR"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21686822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a:t>Plan de Trabajo </a:t>
            </a:r>
            <a:r>
              <a:rPr lang="es-PR" dirty="0" smtClean="0"/>
              <a:t>para </a:t>
            </a:r>
            <a:r>
              <a:rPr lang="es-PR" dirty="0"/>
              <a:t>el año fiscal </a:t>
            </a:r>
            <a:r>
              <a:rPr lang="es-PR" dirty="0" smtClean="0"/>
              <a:t>2017</a:t>
            </a:r>
            <a:endParaRPr lang="es-PR" dirty="0"/>
          </a:p>
        </p:txBody>
      </p:sp>
      <p:sp>
        <p:nvSpPr>
          <p:cNvPr id="3" name="Content Placeholder 2"/>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s-PR" dirty="0"/>
              <a:t>Revisión de la presentación (de 5 a 7) en las tablas de las cuentas nacionales.  </a:t>
            </a:r>
          </a:p>
          <a:p>
            <a:pPr marL="285750" indent="-285750">
              <a:buFont typeface="Arial" panose="020B0604020202020204" pitchFamily="34" charset="0"/>
              <a:buChar char="•"/>
            </a:pPr>
            <a:r>
              <a:rPr lang="es-PR" dirty="0"/>
              <a:t>Incorporar activos intangibles a inversión.</a:t>
            </a:r>
          </a:p>
          <a:p>
            <a:pPr marL="285750" indent="-285750">
              <a:buFont typeface="Arial" panose="020B0604020202020204" pitchFamily="34" charset="0"/>
              <a:buChar char="•"/>
            </a:pPr>
            <a:r>
              <a:rPr lang="es-PR" dirty="0"/>
              <a:t>Publicar componentes más detallados de las estadísticas de contabilidad nacional, de acuerdo a los formatos </a:t>
            </a:r>
            <a:r>
              <a:rPr lang="es-PR" dirty="0" err="1"/>
              <a:t>SCN</a:t>
            </a:r>
            <a:r>
              <a:rPr lang="es-PR" dirty="0"/>
              <a:t> 2008.</a:t>
            </a:r>
          </a:p>
          <a:p>
            <a:pPr marL="285750" indent="-285750">
              <a:buFont typeface="Arial" panose="020B0604020202020204" pitchFamily="34" charset="0"/>
              <a:buChar char="•"/>
            </a:pPr>
            <a:r>
              <a:rPr lang="es-PR" dirty="0"/>
              <a:t>Tener los primeros estimados de la inversión directa neta.</a:t>
            </a:r>
          </a:p>
          <a:p>
            <a:pPr marL="285750" indent="-285750">
              <a:buFont typeface="Arial" panose="020B0604020202020204" pitchFamily="34" charset="0"/>
              <a:buChar char="•"/>
            </a:pPr>
            <a:r>
              <a:rPr lang="es-PR" dirty="0"/>
              <a:t>Tener los primeros estimados de la incorporación de la nueva metodología para los servicios bancarios y de seguros.</a:t>
            </a:r>
          </a:p>
          <a:p>
            <a:pPr marL="285750" indent="-285750">
              <a:buFont typeface="Arial" panose="020B0604020202020204" pitchFamily="34" charset="0"/>
              <a:buChar char="•"/>
            </a:pPr>
            <a:r>
              <a:rPr lang="es-PR" dirty="0"/>
              <a:t>Continuar el análisis de la información contributiva recibida en formatos electrónicos, dependemos de la continuación de los envíos por parte del Departamento de Hacienda.</a:t>
            </a:r>
          </a:p>
          <a:p>
            <a:pPr marL="285750" indent="-285750">
              <a:buFont typeface="Arial" panose="020B0604020202020204" pitchFamily="34" charset="0"/>
              <a:buChar char="•"/>
            </a:pPr>
            <a:r>
              <a:rPr lang="es-PR" dirty="0"/>
              <a:t>Iniciar la incorporación del efecto monetario de todas las revisiones a series históricas posibles, incluyendo el Censo Económico 2012 como punto de referencia.</a:t>
            </a:r>
          </a:p>
          <a:p>
            <a:pPr marL="285750" indent="-285750">
              <a:buFont typeface="Arial" panose="020B0604020202020204" pitchFamily="34" charset="0"/>
              <a:buChar char="•"/>
            </a:pPr>
            <a:r>
              <a:rPr lang="es-PR" dirty="0"/>
              <a:t>Iniciar la incorporación de los cambios de los deflactores de inversión en construcción, inversión en maquinaria y equipo y resto del mundo.  Estos deflactores deben estar en año base 2007.</a:t>
            </a:r>
          </a:p>
          <a:p>
            <a:pPr marL="285750" indent="-285750">
              <a:buFont typeface="Arial" panose="020B0604020202020204" pitchFamily="34" charset="0"/>
              <a:buChar char="•"/>
            </a:pPr>
            <a:r>
              <a:rPr lang="es-PR" dirty="0"/>
              <a:t>Iniciar la incorporación de Fisher, con año de referencia 2009.</a:t>
            </a:r>
          </a:p>
          <a:p>
            <a:pPr marL="285750" indent="-285750">
              <a:buFont typeface="Arial" panose="020B0604020202020204" pitchFamily="34" charset="0"/>
              <a:buChar char="•"/>
            </a:pPr>
            <a:r>
              <a:rPr lang="es-PR" dirty="0"/>
              <a:t>Producir la matriz de Insumo-Producto de 2007 por parte del Subprograma de Análisis Social, Modelos y Proyecciones</a:t>
            </a:r>
            <a:r>
              <a:rPr lang="es-PR" dirty="0" smtClean="0"/>
              <a:t>.</a:t>
            </a:r>
            <a:endParaRPr lang="es-PR" dirty="0"/>
          </a:p>
        </p:txBody>
      </p:sp>
    </p:spTree>
    <p:extLst>
      <p:ext uri="{BB962C8B-B14F-4D97-AF65-F5344CB8AC3E}">
        <p14:creationId xmlns:p14="http://schemas.microsoft.com/office/powerpoint/2010/main" val="12603872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a:t>Plan de </a:t>
            </a:r>
            <a:r>
              <a:rPr lang="es-PR" dirty="0" smtClean="0"/>
              <a:t>Trabajo </a:t>
            </a:r>
            <a:r>
              <a:rPr lang="es-PR" dirty="0"/>
              <a:t>para el año fiscal </a:t>
            </a:r>
            <a:r>
              <a:rPr lang="es-PR" dirty="0" smtClean="0"/>
              <a:t>2017 (Cont</a:t>
            </a:r>
            <a:r>
              <a:rPr lang="es-PR" dirty="0"/>
              <a:t>.)</a:t>
            </a:r>
          </a:p>
        </p:txBody>
      </p:sp>
      <p:sp>
        <p:nvSpPr>
          <p:cNvPr id="3" name="Content Placeholder 2"/>
          <p:cNvSpPr>
            <a:spLocks noGrp="1"/>
          </p:cNvSpPr>
          <p:nvPr>
            <p:ph idx="1"/>
          </p:nvPr>
        </p:nvSpPr>
        <p:spPr/>
        <p:txBody>
          <a:bodyPr>
            <a:normAutofit fontScale="92500"/>
          </a:bodyPr>
          <a:lstStyle/>
          <a:p>
            <a:r>
              <a:rPr lang="es-PR" dirty="0" smtClean="0"/>
              <a:t>Es </a:t>
            </a:r>
            <a:r>
              <a:rPr lang="es-PR" dirty="0"/>
              <a:t>necesario proveer, en un plazo relativamente corto de tiempo, una </a:t>
            </a:r>
            <a:r>
              <a:rPr lang="es-PR" dirty="0">
                <a:solidFill>
                  <a:schemeClr val="accent6"/>
                </a:solidFill>
              </a:rPr>
              <a:t>cuenta trimestral del Producto Bruto </a:t>
            </a:r>
            <a:r>
              <a:rPr lang="es-PR" dirty="0"/>
              <a:t>y sus componentes principales, publicada con la misma regularidad que la de Estados Unidos. Esto permitiría satisfacer, en el futuro muy cercano, las necesidades de información económica en algunas áreas vitales, como son las siguientes:</a:t>
            </a:r>
          </a:p>
          <a:p>
            <a:pPr marL="285750" indent="-285750">
              <a:buFont typeface="Arial" panose="020B0604020202020204" pitchFamily="34" charset="0"/>
              <a:buChar char="•"/>
            </a:pPr>
            <a:r>
              <a:rPr lang="es-PR" dirty="0" smtClean="0"/>
              <a:t> </a:t>
            </a:r>
            <a:r>
              <a:rPr lang="es-PR" dirty="0" smtClean="0">
                <a:solidFill>
                  <a:schemeClr val="accent6"/>
                </a:solidFill>
              </a:rPr>
              <a:t>Medida </a:t>
            </a:r>
            <a:r>
              <a:rPr lang="es-PR" dirty="0">
                <a:solidFill>
                  <a:schemeClr val="accent6"/>
                </a:solidFill>
              </a:rPr>
              <a:t>actualizada trimestralmente del crecimiento económico de Puerto Rico</a:t>
            </a:r>
            <a:r>
              <a:rPr lang="es-PR" dirty="0"/>
              <a:t>, variable esencial para los bonistas y para la cual se tiene ahora un seguimiento indirecto y, por ende, limitado a través del Índice de Actividad Económica del </a:t>
            </a:r>
            <a:r>
              <a:rPr lang="es-PR" dirty="0" err="1"/>
              <a:t>BGF</a:t>
            </a:r>
            <a:r>
              <a:rPr lang="es-PR" dirty="0"/>
              <a:t>.</a:t>
            </a:r>
          </a:p>
          <a:p>
            <a:pPr marL="285750" indent="-285750">
              <a:buFont typeface="Arial" panose="020B0604020202020204" pitchFamily="34" charset="0"/>
              <a:buChar char="•"/>
            </a:pPr>
            <a:r>
              <a:rPr lang="es-PR" dirty="0" smtClean="0"/>
              <a:t> </a:t>
            </a:r>
            <a:r>
              <a:rPr lang="es-PR" dirty="0" smtClean="0">
                <a:solidFill>
                  <a:schemeClr val="accent6"/>
                </a:solidFill>
              </a:rPr>
              <a:t>Medida </a:t>
            </a:r>
            <a:r>
              <a:rPr lang="es-PR" dirty="0">
                <a:solidFill>
                  <a:schemeClr val="accent6"/>
                </a:solidFill>
              </a:rPr>
              <a:t>actualizada de las tendencias de los principales componentes de la demanda agregada y de los sectores productivos</a:t>
            </a:r>
            <a:r>
              <a:rPr lang="es-PR" dirty="0"/>
              <a:t> que son esenciales para la planificación de la inversión privada y la formulación de estrategias de desarrollo económico y promoción industrial de las agencias gubernamentales pertinentes.</a:t>
            </a:r>
          </a:p>
          <a:p>
            <a:pPr marL="285750" indent="-285750">
              <a:buFont typeface="Arial" panose="020B0604020202020204" pitchFamily="34" charset="0"/>
              <a:buChar char="•"/>
            </a:pPr>
            <a:r>
              <a:rPr lang="es-PR" dirty="0" smtClean="0"/>
              <a:t> </a:t>
            </a:r>
            <a:r>
              <a:rPr lang="es-PR" dirty="0" smtClean="0">
                <a:solidFill>
                  <a:schemeClr val="accent6"/>
                </a:solidFill>
              </a:rPr>
              <a:t>Instrumentos </a:t>
            </a:r>
            <a:r>
              <a:rPr lang="es-PR" dirty="0">
                <a:solidFill>
                  <a:schemeClr val="accent6"/>
                </a:solidFill>
              </a:rPr>
              <a:t>estadísticos fiables</a:t>
            </a:r>
            <a:r>
              <a:rPr lang="es-PR" dirty="0"/>
              <a:t> necesarios para mantener un perfil económico actualizado de la economía local para su presentación a inversionistas globales y locales</a:t>
            </a:r>
            <a:r>
              <a:rPr lang="es-PR" dirty="0" smtClean="0"/>
              <a:t>.</a:t>
            </a:r>
            <a:endParaRPr lang="es-PR" dirty="0"/>
          </a:p>
          <a:p>
            <a:endParaRPr lang="es-PR" dirty="0"/>
          </a:p>
          <a:p>
            <a:endParaRPr lang="es-PR" dirty="0"/>
          </a:p>
        </p:txBody>
      </p:sp>
    </p:spTree>
    <p:extLst>
      <p:ext uri="{BB962C8B-B14F-4D97-AF65-F5344CB8AC3E}">
        <p14:creationId xmlns:p14="http://schemas.microsoft.com/office/powerpoint/2010/main" val="40014145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a:t>Fortalezas y </a:t>
            </a:r>
            <a:r>
              <a:rPr lang="es-PR" dirty="0" smtClean="0"/>
              <a:t>Oportunidades del Plan </a:t>
            </a:r>
            <a:endParaRPr lang="es-PR" dirty="0"/>
          </a:p>
        </p:txBody>
      </p:sp>
      <p:sp>
        <p:nvSpPr>
          <p:cNvPr id="3" name="Content Placeholder 2"/>
          <p:cNvSpPr>
            <a:spLocks noGrp="1"/>
          </p:cNvSpPr>
          <p:nvPr>
            <p:ph idx="1"/>
          </p:nvPr>
        </p:nvSpPr>
        <p:spPr/>
        <p:txBody>
          <a:bodyPr numCol="2">
            <a:normAutofit lnSpcReduction="10000"/>
          </a:bodyPr>
          <a:lstStyle/>
          <a:p>
            <a:pPr marL="461963" indent="-290513"/>
            <a:r>
              <a:rPr lang="es-PR" b="1" dirty="0">
                <a:solidFill>
                  <a:schemeClr val="accent6"/>
                </a:solidFill>
              </a:rPr>
              <a:t>Fortalezas: </a:t>
            </a:r>
          </a:p>
          <a:p>
            <a:pPr marL="171450"/>
            <a:r>
              <a:rPr lang="es-PR" dirty="0"/>
              <a:t>Acuerdo </a:t>
            </a:r>
            <a:r>
              <a:rPr lang="es-PR" dirty="0" err="1"/>
              <a:t>Interagencial</a:t>
            </a:r>
            <a:r>
              <a:rPr lang="es-PR" dirty="0"/>
              <a:t> suscrito con el Departamento de Hacienda como protocolo a seguir con el resto de agencias pertinentes, tales como:</a:t>
            </a:r>
          </a:p>
          <a:p>
            <a:pPr marL="569913" indent="-280988">
              <a:buFont typeface="+mj-lt"/>
              <a:buAutoNum type="alphaLcPeriod"/>
            </a:pPr>
            <a:r>
              <a:rPr lang="es-PR" dirty="0"/>
              <a:t>Departamento del Trabajo y Recursos Humanos</a:t>
            </a:r>
          </a:p>
          <a:p>
            <a:pPr marL="569913" indent="-280988">
              <a:buFont typeface="+mj-lt"/>
              <a:buAutoNum type="alphaLcPeriod"/>
            </a:pPr>
            <a:r>
              <a:rPr lang="es-PR" dirty="0"/>
              <a:t>Oficina de Gerencia y Presupuesto</a:t>
            </a:r>
          </a:p>
          <a:p>
            <a:pPr marL="569913" indent="-280988">
              <a:buFont typeface="+mj-lt"/>
              <a:buAutoNum type="alphaLcPeriod"/>
            </a:pPr>
            <a:r>
              <a:rPr lang="es-PR" dirty="0"/>
              <a:t>Departamento de Agricultura</a:t>
            </a:r>
          </a:p>
          <a:p>
            <a:pPr marL="569913" indent="-280988">
              <a:buFont typeface="+mj-lt"/>
              <a:buAutoNum type="alphaLcPeriod"/>
            </a:pPr>
            <a:r>
              <a:rPr lang="es-PR" dirty="0"/>
              <a:t>Oficina del Comisionado de Asuntos Municipales</a:t>
            </a:r>
          </a:p>
          <a:p>
            <a:pPr marL="569913" indent="-280988">
              <a:buFont typeface="+mj-lt"/>
              <a:buAutoNum type="alphaLcPeriod"/>
            </a:pPr>
            <a:r>
              <a:rPr lang="es-PR" dirty="0"/>
              <a:t>Compañía de Turismo</a:t>
            </a:r>
          </a:p>
          <a:p>
            <a:pPr marL="171450"/>
            <a:r>
              <a:rPr lang="es-PR" dirty="0"/>
              <a:t>Y así reforzar la Red de Comunicación </a:t>
            </a:r>
            <a:r>
              <a:rPr lang="es-PR" dirty="0" err="1"/>
              <a:t>Interagencial</a:t>
            </a:r>
            <a:r>
              <a:rPr lang="es-PR" dirty="0"/>
              <a:t> del Gobierno de Puerto Rico.</a:t>
            </a:r>
          </a:p>
          <a:p>
            <a:pPr marL="461963" indent="-290513"/>
            <a:r>
              <a:rPr lang="es-PR" b="1" dirty="0">
                <a:solidFill>
                  <a:schemeClr val="accent6"/>
                </a:solidFill>
              </a:rPr>
              <a:t>Oportunidades:</a:t>
            </a:r>
          </a:p>
          <a:p>
            <a:pPr marL="569913" indent="-225425">
              <a:buFont typeface="+mj-lt"/>
              <a:buAutoNum type="alphaLcPeriod"/>
            </a:pPr>
            <a:r>
              <a:rPr lang="es-PR" dirty="0"/>
              <a:t>Cumplimiento con el Sistema de Cuentas Nacionales (</a:t>
            </a:r>
            <a:r>
              <a:rPr lang="es-PR" dirty="0" err="1"/>
              <a:t>SCN</a:t>
            </a:r>
            <a:r>
              <a:rPr lang="es-PR" dirty="0"/>
              <a:t> 2008) y recomendaciones del Depto. de Comercio.</a:t>
            </a:r>
          </a:p>
          <a:p>
            <a:pPr marL="569913" indent="-225425">
              <a:buFont typeface="+mj-lt"/>
              <a:buAutoNum type="alphaLcPeriod"/>
            </a:pPr>
            <a:r>
              <a:rPr lang="es-PR" dirty="0"/>
              <a:t>Índices encadenados de Fisher para </a:t>
            </a:r>
            <a:r>
              <a:rPr lang="es-PR" dirty="0" err="1"/>
              <a:t>deflacionar</a:t>
            </a:r>
            <a:r>
              <a:rPr lang="es-PR" dirty="0"/>
              <a:t> valores nominales</a:t>
            </a:r>
          </a:p>
          <a:p>
            <a:pPr marL="569913" indent="-225425">
              <a:buFont typeface="+mj-lt"/>
              <a:buAutoNum type="alphaLcPeriod"/>
            </a:pPr>
            <a:r>
              <a:rPr lang="es-PR" dirty="0"/>
              <a:t>Proyecciones económicas utilizando Modelos econométricos revisados, recomendación del Depto. del Tesoro.</a:t>
            </a:r>
          </a:p>
          <a:p>
            <a:pPr marL="461963" indent="-290513">
              <a:buFont typeface="+mj-lt"/>
              <a:buAutoNum type="alphaLcPeriod"/>
            </a:pPr>
            <a:r>
              <a:rPr lang="es-PR" dirty="0"/>
              <a:t>Matriz de Insumo – Producto 2012</a:t>
            </a:r>
          </a:p>
          <a:p>
            <a:pPr marL="461963" indent="-290513"/>
            <a:endParaRPr lang="es-PR" dirty="0"/>
          </a:p>
        </p:txBody>
      </p:sp>
    </p:spTree>
    <p:extLst>
      <p:ext uri="{BB962C8B-B14F-4D97-AF65-F5344CB8AC3E}">
        <p14:creationId xmlns:p14="http://schemas.microsoft.com/office/powerpoint/2010/main" val="17956994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s-PR" dirty="0"/>
          </a:p>
        </p:txBody>
      </p:sp>
      <p:sp>
        <p:nvSpPr>
          <p:cNvPr id="4" name="Content Placeholder 3"/>
          <p:cNvSpPr>
            <a:spLocks noGrp="1"/>
          </p:cNvSpPr>
          <p:nvPr>
            <p:ph idx="1"/>
          </p:nvPr>
        </p:nvSpPr>
        <p:spPr/>
        <p:txBody>
          <a:bodyPr>
            <a:normAutofit/>
          </a:bodyPr>
          <a:lstStyle/>
          <a:p>
            <a:r>
              <a:rPr lang="es-PR" i="1" dirty="0"/>
              <a:t>Disponer de datos precisos, oportunos y útiles es un requisito fundamental para que nuestros esfuerzos encaminados a ajustar la escala de nuestro déficit fiscal, incrementar el gasto social, promover una convergencia macroeconómica en la región o evaluar el avance hacia el logro de los objetivos de desarrollo del milenio den resultados satisfactorios… La consecución de las políticas apropiadas requiere concesiones recíprocas basadas en estadísticas </a:t>
            </a:r>
            <a:r>
              <a:rPr lang="es-PR" i="1" dirty="0" smtClean="0"/>
              <a:t>adecuadas. </a:t>
            </a:r>
          </a:p>
          <a:p>
            <a:pPr algn="r"/>
            <a:r>
              <a:rPr lang="es-PR" dirty="0" smtClean="0"/>
              <a:t>(</a:t>
            </a:r>
            <a:r>
              <a:rPr lang="es-PR" dirty="0"/>
              <a:t>Trevor Manuel, Ministro de Finanzas de Sudáfrica, 2004</a:t>
            </a:r>
            <a:r>
              <a:rPr lang="es-PR" dirty="0" smtClean="0"/>
              <a:t>)</a:t>
            </a:r>
            <a:endParaRPr lang="es-PR" dirty="0"/>
          </a:p>
        </p:txBody>
      </p:sp>
    </p:spTree>
    <p:extLst>
      <p:ext uri="{BB962C8B-B14F-4D97-AF65-F5344CB8AC3E}">
        <p14:creationId xmlns:p14="http://schemas.microsoft.com/office/powerpoint/2010/main" val="35945313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Debilidades </a:t>
            </a:r>
            <a:r>
              <a:rPr lang="es-PR" dirty="0"/>
              <a:t>y </a:t>
            </a:r>
            <a:r>
              <a:rPr lang="es-PR" dirty="0" smtClean="0"/>
              <a:t>Amenazas del Plan</a:t>
            </a:r>
            <a:endParaRPr lang="es-PR" dirty="0"/>
          </a:p>
        </p:txBody>
      </p:sp>
      <p:sp>
        <p:nvSpPr>
          <p:cNvPr id="3" name="Content Placeholder 2"/>
          <p:cNvSpPr>
            <a:spLocks noGrp="1"/>
          </p:cNvSpPr>
          <p:nvPr>
            <p:ph idx="1"/>
          </p:nvPr>
        </p:nvSpPr>
        <p:spPr/>
        <p:txBody>
          <a:bodyPr/>
          <a:lstStyle/>
          <a:p>
            <a:pPr marL="342900" indent="-342900">
              <a:buFont typeface="+mj-lt"/>
              <a:buAutoNum type="arabicPeriod"/>
            </a:pPr>
            <a:r>
              <a:rPr lang="es-PR" dirty="0" smtClean="0"/>
              <a:t>Falta </a:t>
            </a:r>
            <a:r>
              <a:rPr lang="es-PR" dirty="0"/>
              <a:t>de recursos humanos con las destrezas particulares, sumamente especializadas y técnicas</a:t>
            </a:r>
          </a:p>
          <a:p>
            <a:pPr marL="342900" indent="-342900">
              <a:buFont typeface="+mj-lt"/>
              <a:buAutoNum type="arabicPeriod"/>
            </a:pPr>
            <a:r>
              <a:rPr lang="es-PR" dirty="0"/>
              <a:t>Falta de recursos económicos (presupuesto)</a:t>
            </a:r>
          </a:p>
          <a:p>
            <a:pPr marL="342900" indent="-342900">
              <a:buFont typeface="+mj-lt"/>
              <a:buAutoNum type="arabicPeriod"/>
            </a:pPr>
            <a:r>
              <a:rPr lang="es-PR" dirty="0"/>
              <a:t>Falta de Plan de Sucesión</a:t>
            </a:r>
          </a:p>
          <a:p>
            <a:pPr marL="342900" indent="-342900">
              <a:buFont typeface="+mj-lt"/>
              <a:buAutoNum type="arabicPeriod"/>
            </a:pPr>
            <a:r>
              <a:rPr lang="es-PR" dirty="0"/>
              <a:t>Falta de una base de datos central para gestionar adecuadamente la producción de estadísticas de contabilidad nacional</a:t>
            </a:r>
          </a:p>
          <a:p>
            <a:pPr marL="342900" indent="-342900">
              <a:buFont typeface="+mj-lt"/>
              <a:buAutoNum type="arabicPeriod"/>
            </a:pPr>
            <a:r>
              <a:rPr lang="es-PR" dirty="0"/>
              <a:t>Cambios en la administración y discontinuidad del proceso de </a:t>
            </a:r>
            <a:r>
              <a:rPr lang="es-PR" dirty="0" smtClean="0"/>
              <a:t>modernización</a:t>
            </a:r>
            <a:endParaRPr lang="es-PR" dirty="0"/>
          </a:p>
        </p:txBody>
      </p:sp>
    </p:spTree>
    <p:extLst>
      <p:ext uri="{BB962C8B-B14F-4D97-AF65-F5344CB8AC3E}">
        <p14:creationId xmlns:p14="http://schemas.microsoft.com/office/powerpoint/2010/main" val="3037851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Logros Alcanzados</a:t>
            </a:r>
            <a:endParaRPr lang="es-PR" dirty="0"/>
          </a:p>
        </p:txBody>
      </p:sp>
      <p:sp>
        <p:nvSpPr>
          <p:cNvPr id="3" name="Content Placeholder 2"/>
          <p:cNvSpPr>
            <a:spLocks noGrp="1"/>
          </p:cNvSpPr>
          <p:nvPr>
            <p:ph idx="1"/>
          </p:nvPr>
        </p:nvSpPr>
        <p:spPr/>
        <p:txBody>
          <a:bodyPr>
            <a:normAutofit fontScale="92500"/>
          </a:bodyPr>
          <a:lstStyle/>
          <a:p>
            <a:pPr marL="342900" indent="-342900">
              <a:lnSpc>
                <a:spcPct val="160000"/>
              </a:lnSpc>
              <a:buFont typeface="+mj-lt"/>
              <a:buAutoNum type="arabicPeriod"/>
            </a:pPr>
            <a:r>
              <a:rPr lang="es-PR" dirty="0"/>
              <a:t>Se mejoraron y agilizaron los procedimientos de recolección de datos:</a:t>
            </a:r>
          </a:p>
          <a:p>
            <a:pPr marL="1143000" lvl="1" indent="-457200" algn="just">
              <a:lnSpc>
                <a:spcPct val="160000"/>
              </a:lnSpc>
              <a:spcBef>
                <a:spcPts val="200"/>
              </a:spcBef>
              <a:spcAft>
                <a:spcPts val="200"/>
              </a:spcAft>
              <a:buFont typeface="+mj-lt"/>
              <a:buAutoNum type="alphaLcPeriod"/>
            </a:pPr>
            <a:r>
              <a:rPr lang="es-PR" sz="1600" dirty="0"/>
              <a:t>Acuerdo colaborativo con el </a:t>
            </a:r>
            <a:r>
              <a:rPr lang="es-PR" sz="1600" dirty="0">
                <a:solidFill>
                  <a:schemeClr val="accent6"/>
                </a:solidFill>
              </a:rPr>
              <a:t>Departamento de Hacienda</a:t>
            </a:r>
            <a:r>
              <a:rPr lang="es-PR" sz="1600" dirty="0"/>
              <a:t>, desde octubre 2015. Se logró que se provea por medios electrónicos los datos digitales históricos del Departamento de Hacienda.</a:t>
            </a:r>
          </a:p>
          <a:p>
            <a:pPr marL="1143000" lvl="1" indent="-457200" algn="just">
              <a:lnSpc>
                <a:spcPct val="160000"/>
              </a:lnSpc>
              <a:spcBef>
                <a:spcPts val="200"/>
              </a:spcBef>
              <a:spcAft>
                <a:spcPts val="200"/>
              </a:spcAft>
              <a:buFont typeface="+mj-lt"/>
              <a:buAutoNum type="alphaLcPeriod"/>
            </a:pPr>
            <a:r>
              <a:rPr lang="es-PR" sz="1600" dirty="0"/>
              <a:t>Acuerdo colaborativo con </a:t>
            </a:r>
            <a:r>
              <a:rPr lang="es-PR" sz="1600" dirty="0">
                <a:solidFill>
                  <a:schemeClr val="accent6"/>
                </a:solidFill>
              </a:rPr>
              <a:t>Instituto de Estadística </a:t>
            </a:r>
            <a:r>
              <a:rPr lang="es-PR" sz="1600" dirty="0"/>
              <a:t>de Puerto Rico.  </a:t>
            </a:r>
          </a:p>
          <a:p>
            <a:pPr marL="1543050" lvl="2" indent="-400050" algn="just">
              <a:lnSpc>
                <a:spcPct val="160000"/>
              </a:lnSpc>
              <a:spcBef>
                <a:spcPts val="200"/>
              </a:spcBef>
              <a:spcAft>
                <a:spcPts val="200"/>
              </a:spcAft>
              <a:buFont typeface="+mj-lt"/>
              <a:buAutoNum type="romanUcPeriod"/>
            </a:pPr>
            <a:r>
              <a:rPr lang="es-PR" sz="1600" dirty="0"/>
              <a:t>El Instituto provee al Programa los Archivos de Comercio Exterior.  Ahorro $100,000 anual.</a:t>
            </a:r>
          </a:p>
          <a:p>
            <a:pPr marL="1543050" lvl="2" indent="-400050" algn="just">
              <a:lnSpc>
                <a:spcPct val="160000"/>
              </a:lnSpc>
              <a:spcBef>
                <a:spcPts val="200"/>
              </a:spcBef>
              <a:spcAft>
                <a:spcPts val="200"/>
              </a:spcAft>
              <a:buFont typeface="+mj-lt"/>
              <a:buAutoNum type="romanUcPeriod"/>
            </a:pPr>
            <a:r>
              <a:rPr lang="es-PR" sz="1600" dirty="0"/>
              <a:t>El Instituto provee apoyo técnico vía </a:t>
            </a:r>
            <a:r>
              <a:rPr lang="es-PR" sz="1600" dirty="0" err="1"/>
              <a:t>Wovenware</a:t>
            </a:r>
            <a:r>
              <a:rPr lang="es-PR" sz="1600" dirty="0"/>
              <a:t> (Migración) de las bases de datos de Seguridad de Empleo, Comercio Exterior, Construcción, Producto Bruto, etcétera de Oracle </a:t>
            </a:r>
            <a:r>
              <a:rPr lang="es-PR" sz="1600" dirty="0" err="1"/>
              <a:t>8i</a:t>
            </a:r>
            <a:r>
              <a:rPr lang="es-PR" sz="1600" dirty="0"/>
              <a:t> hacia SQL Server.  (Ahorro actual $50,000).</a:t>
            </a:r>
          </a:p>
          <a:p>
            <a:pPr marL="342900" indent="-342900">
              <a:lnSpc>
                <a:spcPct val="160000"/>
              </a:lnSpc>
              <a:buFont typeface="+mj-lt"/>
              <a:buAutoNum type="arabicPeriod"/>
            </a:pPr>
            <a:r>
              <a:rPr lang="es-PR" dirty="0"/>
              <a:t>Se destacó personal técnico del Subprograma de Análisis Social, Modelos y Proyecciones en la </a:t>
            </a:r>
            <a:r>
              <a:rPr lang="es-PR" dirty="0">
                <a:solidFill>
                  <a:schemeClr val="accent6"/>
                </a:solidFill>
              </a:rPr>
              <a:t>Compañía de Comercio</a:t>
            </a:r>
            <a:r>
              <a:rPr lang="es-PR" dirty="0"/>
              <a:t> y Exportación para actualizar los procesos relacionados a la muestra de la Encuesta de Ventas al Detalle</a:t>
            </a:r>
            <a:r>
              <a:rPr lang="es-PR" dirty="0" smtClean="0"/>
              <a:t>.</a:t>
            </a:r>
            <a:endParaRPr lang="es-PR" dirty="0"/>
          </a:p>
        </p:txBody>
      </p:sp>
    </p:spTree>
    <p:extLst>
      <p:ext uri="{BB962C8B-B14F-4D97-AF65-F5344CB8AC3E}">
        <p14:creationId xmlns:p14="http://schemas.microsoft.com/office/powerpoint/2010/main" val="21472895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Logros Alcanzados</a:t>
            </a:r>
            <a:endParaRPr lang="es-PR" dirty="0"/>
          </a:p>
        </p:txBody>
      </p:sp>
      <p:sp>
        <p:nvSpPr>
          <p:cNvPr id="3" name="Content Placeholder 2"/>
          <p:cNvSpPr>
            <a:spLocks noGrp="1"/>
          </p:cNvSpPr>
          <p:nvPr>
            <p:ph idx="1"/>
          </p:nvPr>
        </p:nvSpPr>
        <p:spPr/>
        <p:txBody>
          <a:bodyPr>
            <a:normAutofit fontScale="77500" lnSpcReduction="20000"/>
          </a:bodyPr>
          <a:lstStyle/>
          <a:p>
            <a:pPr marL="342900" indent="-342900">
              <a:lnSpc>
                <a:spcPct val="170000"/>
              </a:lnSpc>
              <a:buFont typeface="+mj-lt"/>
              <a:buAutoNum type="arabicPeriod" startAt="3"/>
            </a:pPr>
            <a:r>
              <a:rPr lang="es-PR" sz="2100" dirty="0"/>
              <a:t>Se trabaja en mejorar las </a:t>
            </a:r>
            <a:r>
              <a:rPr lang="es-PR" sz="2100" dirty="0">
                <a:solidFill>
                  <a:schemeClr val="accent6"/>
                </a:solidFill>
              </a:rPr>
              <a:t>estimaciones de los servicios bancarios y de seguros en las Cuentas Nacionales</a:t>
            </a:r>
            <a:r>
              <a:rPr lang="es-PR" sz="2100" dirty="0"/>
              <a:t>:</a:t>
            </a:r>
          </a:p>
          <a:p>
            <a:pPr marL="569913" lvl="1" indent="-225425" algn="just">
              <a:lnSpc>
                <a:spcPct val="170000"/>
              </a:lnSpc>
              <a:spcBef>
                <a:spcPts val="200"/>
              </a:spcBef>
              <a:spcAft>
                <a:spcPts val="200"/>
              </a:spcAft>
              <a:buFont typeface="+mj-lt"/>
              <a:buAutoNum type="alphaLcPeriod"/>
            </a:pPr>
            <a:r>
              <a:rPr lang="es-PR" sz="2100" dirty="0"/>
              <a:t>La metodología de cálculo de los servicios bancarios y de seguros en las cuentas nacionales de Puerto Rico se está trabajando con la asistencia del economista Francisco Martínez, sufragado por el Instituto de Estadísticas. Ahorro $66,000 (semestrales). </a:t>
            </a:r>
          </a:p>
          <a:p>
            <a:pPr>
              <a:lnSpc>
                <a:spcPct val="170000"/>
              </a:lnSpc>
            </a:pPr>
            <a:r>
              <a:rPr lang="es-PR" dirty="0"/>
              <a:t>En la actualidad, la imputación que se hace para los servicios que prestan los bancos sin un cargo explícito se asigna en su totalidad a los depositantes. La idea de que todos los servicios implícitos de los bancos van a los depositantes se basa en la idea de que los depositantes son los prestamistas finales y que el interés neto pertenece a ellos. Este punto de vista, sin embargo, no tiene en cuenta adecuadamente los servicios implícitos de los bancos comerciales a los prestatarios en su papel de intermediarios financieros. En ese papel, los bancos transforman depósitos en los activos productivos, proporcionando muchos servicios financieros. El </a:t>
            </a:r>
            <a:r>
              <a:rPr lang="es-PR" dirty="0" err="1"/>
              <a:t>SCN</a:t>
            </a:r>
            <a:r>
              <a:rPr lang="es-PR" dirty="0"/>
              <a:t> 2008 propone un enfoque en el que los servicios financieros implícitos proporcionados por los bancos se asignan entre los prestatarios y los depositantes utilizando un "tipo de referencia" de interés que representa el costo de oportunidad de los fondos de los préstamos otorgados.  Bajo este enfoque, la diferencia entre los intereses recibidos por los depositantes y los intereses que habrían recibido de haber sido pagada la tasa de referencia es el valor de los servicios implícitos a los depositantes</a:t>
            </a:r>
            <a:r>
              <a:rPr lang="es-PR" dirty="0" smtClean="0"/>
              <a:t>.</a:t>
            </a:r>
            <a:endParaRPr lang="es-PR" dirty="0"/>
          </a:p>
        </p:txBody>
      </p:sp>
    </p:spTree>
    <p:extLst>
      <p:ext uri="{BB962C8B-B14F-4D97-AF65-F5344CB8AC3E}">
        <p14:creationId xmlns:p14="http://schemas.microsoft.com/office/powerpoint/2010/main" val="20945181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Logros Alcanzados</a:t>
            </a:r>
            <a:endParaRPr lang="es-PR" dirty="0"/>
          </a:p>
        </p:txBody>
      </p:sp>
      <p:sp>
        <p:nvSpPr>
          <p:cNvPr id="3" name="Content Placeholder 2"/>
          <p:cNvSpPr>
            <a:spLocks noGrp="1"/>
          </p:cNvSpPr>
          <p:nvPr>
            <p:ph idx="1"/>
          </p:nvPr>
        </p:nvSpPr>
        <p:spPr/>
        <p:txBody>
          <a:bodyPr>
            <a:noAutofit/>
          </a:bodyPr>
          <a:lstStyle/>
          <a:p>
            <a:pPr marL="342900" indent="-342900">
              <a:buFont typeface="+mj-lt"/>
              <a:buAutoNum type="arabicPeriod" startAt="4"/>
            </a:pPr>
            <a:r>
              <a:rPr lang="es-PR" dirty="0"/>
              <a:t>Se capacitó el capital humano:</a:t>
            </a:r>
          </a:p>
          <a:p>
            <a:pPr marL="569913" lvl="1" indent="-225425" algn="just">
              <a:lnSpc>
                <a:spcPct val="150000"/>
              </a:lnSpc>
              <a:spcBef>
                <a:spcPts val="200"/>
              </a:spcBef>
              <a:spcAft>
                <a:spcPts val="200"/>
              </a:spcAft>
              <a:buFont typeface="+mj-lt"/>
              <a:buAutoNum type="alphaLcPeriod"/>
            </a:pPr>
            <a:r>
              <a:rPr lang="es-PR" sz="1600" dirty="0"/>
              <a:t>El </a:t>
            </a:r>
            <a:r>
              <a:rPr lang="es-PR" sz="1600" dirty="0" smtClean="0">
                <a:solidFill>
                  <a:schemeClr val="accent6"/>
                </a:solidFill>
              </a:rPr>
              <a:t>Departamento de </a:t>
            </a:r>
            <a:r>
              <a:rPr lang="es-PR" sz="1600" dirty="0">
                <a:solidFill>
                  <a:schemeClr val="accent6"/>
                </a:solidFill>
              </a:rPr>
              <a:t>Comercio</a:t>
            </a:r>
            <a:r>
              <a:rPr lang="es-PR" sz="1600" dirty="0"/>
              <a:t> (abril 2016), visitó y ofreció seminarios al personal en las áreas de</a:t>
            </a:r>
            <a:r>
              <a:rPr lang="es-PR" sz="1600" dirty="0" smtClean="0"/>
              <a:t>:</a:t>
            </a:r>
          </a:p>
          <a:p>
            <a:pPr marL="914400" lvl="2" indent="-344488" algn="just" defTabSz="973138">
              <a:lnSpc>
                <a:spcPct val="150000"/>
              </a:lnSpc>
              <a:spcBef>
                <a:spcPts val="200"/>
              </a:spcBef>
              <a:spcAft>
                <a:spcPts val="200"/>
              </a:spcAft>
              <a:buFont typeface="+mj-lt"/>
              <a:buAutoNum type="romanUcPeriod"/>
            </a:pPr>
            <a:r>
              <a:rPr lang="es-PR" sz="1200" dirty="0"/>
              <a:t>Cuentas de Transacciones Internacionales (cuenta corriente y de inversión extranjera directa). Se ofreció una visión general de las cuentas económicas internacionales según lo trabaja el BEA, incluyendo las fuentes y métodos, con énfasis en las estadísticas de inversión extranjera directa.</a:t>
            </a:r>
          </a:p>
          <a:p>
            <a:pPr marL="914400" lvl="2" indent="-344488" algn="just" defTabSz="973138">
              <a:lnSpc>
                <a:spcPct val="150000"/>
              </a:lnSpc>
              <a:spcBef>
                <a:spcPts val="200"/>
              </a:spcBef>
              <a:spcAft>
                <a:spcPts val="200"/>
              </a:spcAft>
              <a:buFont typeface="+mj-lt"/>
              <a:buAutoNum type="romanUcPeriod"/>
            </a:pPr>
            <a:r>
              <a:rPr lang="es-PR" sz="1200" dirty="0"/>
              <a:t>Comercio Exterior en el PIB. Se proporcionó una visión general de las fuentes de datos y métodos utilizados para estimar el componente de comercio exterior del PIB en las estimaciones nacionales de Estados Unidos, con un enfoque particular en los índices de precios.</a:t>
            </a:r>
          </a:p>
          <a:p>
            <a:pPr marL="914400" lvl="2" indent="-344488" algn="just" defTabSz="973138">
              <a:lnSpc>
                <a:spcPct val="150000"/>
              </a:lnSpc>
              <a:spcBef>
                <a:spcPts val="200"/>
              </a:spcBef>
              <a:spcAft>
                <a:spcPts val="200"/>
              </a:spcAft>
              <a:buFont typeface="+mj-lt"/>
              <a:buAutoNum type="romanUcPeriod"/>
            </a:pPr>
            <a:r>
              <a:rPr lang="es-PR" sz="1200" dirty="0"/>
              <a:t>Cuentas de Entrada-Salida, incluyendo los sistemas de Tecnología de la Información. Proporcionó una visión general de entrada-salida de BEA (I-O) cuentas, incluyendo una discusión sobre las fuentes y los métodos utilizados para construir las tablas I-S. </a:t>
            </a:r>
          </a:p>
          <a:p>
            <a:pPr marL="914400" lvl="2" indent="-344488" algn="just" defTabSz="973138">
              <a:lnSpc>
                <a:spcPct val="150000"/>
              </a:lnSpc>
              <a:spcBef>
                <a:spcPts val="200"/>
              </a:spcBef>
              <a:spcAft>
                <a:spcPts val="200"/>
              </a:spcAft>
              <a:buFont typeface="+mj-lt"/>
              <a:buAutoNum type="romanUcPeriod"/>
            </a:pPr>
            <a:r>
              <a:rPr lang="en-US" sz="1200" dirty="0" err="1"/>
              <a:t>Uso</a:t>
            </a:r>
            <a:r>
              <a:rPr lang="en-US" sz="1200" dirty="0"/>
              <a:t> de la </a:t>
            </a:r>
            <a:r>
              <a:rPr lang="en-US" sz="1200" dirty="0" err="1"/>
              <a:t>Metodología</a:t>
            </a:r>
            <a:r>
              <a:rPr lang="en-US" sz="1200" dirty="0"/>
              <a:t>  de Fisher </a:t>
            </a:r>
            <a:r>
              <a:rPr lang="en-US" sz="1200" dirty="0" err="1"/>
              <a:t>sobre</a:t>
            </a:r>
            <a:r>
              <a:rPr lang="en-US" sz="1200" dirty="0"/>
              <a:t> </a:t>
            </a:r>
            <a:r>
              <a:rPr lang="en-US" sz="1200" dirty="0" err="1"/>
              <a:t>Medidas</a:t>
            </a:r>
            <a:r>
              <a:rPr lang="en-US" sz="1200" dirty="0"/>
              <a:t> de </a:t>
            </a:r>
            <a:r>
              <a:rPr lang="en-US" sz="1200" dirty="0" err="1"/>
              <a:t>Tipo</a:t>
            </a:r>
            <a:r>
              <a:rPr lang="en-US" sz="1200" dirty="0"/>
              <a:t> Cadena o </a:t>
            </a:r>
            <a:r>
              <a:rPr lang="en-US" sz="1200" dirty="0" err="1"/>
              <a:t>Encadenado</a:t>
            </a:r>
            <a:r>
              <a:rPr lang="en-US" sz="1200" dirty="0"/>
              <a:t>: </a:t>
            </a:r>
            <a:r>
              <a:rPr lang="en-US" sz="1200" dirty="0" err="1"/>
              <a:t>Circunstancias</a:t>
            </a:r>
            <a:r>
              <a:rPr lang="en-US" sz="1200" dirty="0"/>
              <a:t> </a:t>
            </a:r>
            <a:r>
              <a:rPr lang="en-US" sz="1200" dirty="0" err="1"/>
              <a:t>especiales</a:t>
            </a:r>
            <a:r>
              <a:rPr lang="en-US" sz="1200" dirty="0"/>
              <a:t>, </a:t>
            </a:r>
            <a:r>
              <a:rPr lang="en-US" sz="1200" dirty="0" err="1"/>
              <a:t>dirigido</a:t>
            </a:r>
            <a:r>
              <a:rPr lang="en-US" sz="1200" dirty="0"/>
              <a:t> </a:t>
            </a:r>
            <a:r>
              <a:rPr lang="en-US" sz="1200" dirty="0" err="1"/>
              <a:t>por</a:t>
            </a:r>
            <a:r>
              <a:rPr lang="en-US" sz="1200" dirty="0"/>
              <a:t> Dave </a:t>
            </a:r>
            <a:r>
              <a:rPr lang="en-US" sz="1200" dirty="0" err="1" smtClean="0"/>
              <a:t>Wasshausen</a:t>
            </a:r>
            <a:endParaRPr lang="es-PR" sz="1200" dirty="0"/>
          </a:p>
        </p:txBody>
      </p:sp>
    </p:spTree>
    <p:extLst>
      <p:ext uri="{BB962C8B-B14F-4D97-AF65-F5344CB8AC3E}">
        <p14:creationId xmlns:p14="http://schemas.microsoft.com/office/powerpoint/2010/main" val="2513485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Logros Alcanzados</a:t>
            </a:r>
            <a:endParaRPr lang="es-PR" dirty="0"/>
          </a:p>
        </p:txBody>
      </p:sp>
      <p:sp>
        <p:nvSpPr>
          <p:cNvPr id="3" name="Content Placeholder 2"/>
          <p:cNvSpPr>
            <a:spLocks noGrp="1"/>
          </p:cNvSpPr>
          <p:nvPr>
            <p:ph idx="1"/>
          </p:nvPr>
        </p:nvSpPr>
        <p:spPr/>
        <p:txBody>
          <a:bodyPr>
            <a:noAutofit/>
          </a:bodyPr>
          <a:lstStyle/>
          <a:p>
            <a:pPr marL="342900" indent="-342900">
              <a:lnSpc>
                <a:spcPct val="170000"/>
              </a:lnSpc>
              <a:buFont typeface="+mj-lt"/>
              <a:buAutoNum type="arabicPeriod" startAt="5"/>
            </a:pPr>
            <a:r>
              <a:rPr lang="es-PR" dirty="0"/>
              <a:t>Se logró obtener asistencia técnica en el desarrollo de los modelos econométricos e índices:</a:t>
            </a:r>
          </a:p>
          <a:p>
            <a:pPr marL="569913" lvl="1" indent="-225425" algn="just">
              <a:lnSpc>
                <a:spcPct val="170000"/>
              </a:lnSpc>
              <a:spcBef>
                <a:spcPts val="200"/>
              </a:spcBef>
              <a:spcAft>
                <a:spcPts val="200"/>
              </a:spcAft>
              <a:buFont typeface="+mj-lt"/>
              <a:buAutoNum type="alphaLcPeriod"/>
            </a:pPr>
            <a:r>
              <a:rPr lang="es-PR" sz="1600" dirty="0"/>
              <a:t>Desde julio de 2016, el </a:t>
            </a:r>
            <a:r>
              <a:rPr lang="es-PR" sz="1600" dirty="0">
                <a:solidFill>
                  <a:schemeClr val="accent6"/>
                </a:solidFill>
              </a:rPr>
              <a:t>Departamento de Tesoro </a:t>
            </a:r>
            <a:r>
              <a:rPr lang="es-PR" sz="1600" dirty="0"/>
              <a:t>ofrece asistencia técnica en el desarrollo de nuevos modelos econométricos de proyección.</a:t>
            </a:r>
          </a:p>
          <a:p>
            <a:pPr marL="914400" lvl="2" indent="-344488" algn="just" defTabSz="973138">
              <a:lnSpc>
                <a:spcPct val="170000"/>
              </a:lnSpc>
              <a:spcBef>
                <a:spcPts val="200"/>
              </a:spcBef>
              <a:spcAft>
                <a:spcPts val="200"/>
              </a:spcAft>
              <a:buFont typeface="+mj-lt"/>
              <a:buAutoNum type="romanUcPeriod"/>
            </a:pPr>
            <a:r>
              <a:rPr lang="es-PR" sz="1200" dirty="0"/>
              <a:t>Designaron al economista John </a:t>
            </a:r>
            <a:r>
              <a:rPr lang="es-PR" sz="1200" dirty="0" err="1"/>
              <a:t>Kitchen</a:t>
            </a:r>
            <a:r>
              <a:rPr lang="es-PR" sz="1200" dirty="0"/>
              <a:t>. Previo a ser el Economista  Jefe del Comité de Presupuesto de la Cámara de Representantes del Congreso de Estados Unidos, </a:t>
            </a:r>
            <a:r>
              <a:rPr lang="es-PR" sz="1200" dirty="0" err="1"/>
              <a:t>Kitchen</a:t>
            </a:r>
            <a:r>
              <a:rPr lang="es-PR" sz="1200" dirty="0"/>
              <a:t> ocupó varias posiciones en el Departamento del Tesoro de Estados Unidos, el Consejo de Asesores Económicos de Estados Unidos, el Departamento de Agricultura de Estados Unidos, y el Washington and Jefferson </a:t>
            </a:r>
            <a:r>
              <a:rPr lang="es-PR" sz="1200" dirty="0" err="1"/>
              <a:t>College</a:t>
            </a:r>
            <a:r>
              <a:rPr lang="es-PR" sz="1200" dirty="0"/>
              <a:t>. </a:t>
            </a:r>
            <a:r>
              <a:rPr lang="es-PR" sz="1200" dirty="0" err="1"/>
              <a:t>Kitchen</a:t>
            </a:r>
            <a:r>
              <a:rPr lang="es-PR" sz="1200" dirty="0"/>
              <a:t> obtuvo su </a:t>
            </a:r>
            <a:r>
              <a:rPr lang="es-PR" sz="1200" dirty="0" err="1"/>
              <a:t>Ph.D</a:t>
            </a:r>
            <a:r>
              <a:rPr lang="es-PR" sz="1200" dirty="0"/>
              <a:t>. y su </a:t>
            </a:r>
            <a:r>
              <a:rPr lang="es-PR" sz="1200" dirty="0" err="1"/>
              <a:t>M.A</a:t>
            </a:r>
            <a:r>
              <a:rPr lang="es-PR" sz="1200" dirty="0"/>
              <a:t>. en Economía de la </a:t>
            </a:r>
            <a:r>
              <a:rPr lang="es-PR" sz="1200" dirty="0" err="1"/>
              <a:t>University</a:t>
            </a:r>
            <a:r>
              <a:rPr lang="es-PR" sz="1200" dirty="0"/>
              <a:t> of Pittsburgh y su </a:t>
            </a:r>
            <a:r>
              <a:rPr lang="es-PR" sz="1200" dirty="0" err="1"/>
              <a:t>B.A</a:t>
            </a:r>
            <a:r>
              <a:rPr lang="es-PR" sz="1200" dirty="0"/>
              <a:t>. en Economía e Historia del </a:t>
            </a:r>
            <a:r>
              <a:rPr lang="es-PR" sz="1200" dirty="0" err="1"/>
              <a:t>College</a:t>
            </a:r>
            <a:r>
              <a:rPr lang="es-PR" sz="1200" dirty="0"/>
              <a:t> of William and Mary.</a:t>
            </a:r>
          </a:p>
        </p:txBody>
      </p:sp>
    </p:spTree>
    <p:extLst>
      <p:ext uri="{BB962C8B-B14F-4D97-AF65-F5344CB8AC3E}">
        <p14:creationId xmlns:p14="http://schemas.microsoft.com/office/powerpoint/2010/main" val="29078836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Logros Alcanzados</a:t>
            </a:r>
            <a:endParaRPr lang="es-PR" dirty="0"/>
          </a:p>
        </p:txBody>
      </p:sp>
      <p:sp>
        <p:nvSpPr>
          <p:cNvPr id="3" name="Content Placeholder 2"/>
          <p:cNvSpPr>
            <a:spLocks noGrp="1"/>
          </p:cNvSpPr>
          <p:nvPr>
            <p:ph idx="1"/>
          </p:nvPr>
        </p:nvSpPr>
        <p:spPr/>
        <p:txBody>
          <a:bodyPr>
            <a:noAutofit/>
          </a:bodyPr>
          <a:lstStyle/>
          <a:p>
            <a:r>
              <a:rPr lang="es-PR" dirty="0"/>
              <a:t>Plan detallado para el primer semestre 2016:</a:t>
            </a:r>
          </a:p>
          <a:p>
            <a:pPr marL="342900" indent="-342900">
              <a:buFont typeface="+mj-lt"/>
              <a:buAutoNum type="arabicPeriod"/>
            </a:pPr>
            <a:r>
              <a:rPr lang="es-PR" sz="1400" dirty="0"/>
              <a:t>Desarrollo de metodología para revisión de la presentación (de 5 a 7) en las tablas de las cuentas nacionales.  Publicar componentes más detallados de las estadísticas de contabilidad nacional, de acuerdo a los formatos por parte de la ONU y el Depto. De Comercio.</a:t>
            </a:r>
          </a:p>
          <a:p>
            <a:pPr marL="342900" indent="-342900">
              <a:buFont typeface="+mj-lt"/>
              <a:buAutoNum type="arabicPeriod"/>
            </a:pPr>
            <a:r>
              <a:rPr lang="es-PR" sz="1400" dirty="0"/>
              <a:t>Inicio de la Incorporación de activos intangibles a inversión</a:t>
            </a:r>
          </a:p>
          <a:p>
            <a:pPr marL="342900" indent="-342900">
              <a:buFont typeface="+mj-lt"/>
              <a:buAutoNum type="arabicPeriod"/>
            </a:pPr>
            <a:r>
              <a:rPr lang="es-PR" sz="1400" dirty="0"/>
              <a:t>Primeros estimados de la inversión directa, neto.</a:t>
            </a:r>
          </a:p>
          <a:p>
            <a:pPr marL="342900" indent="-342900">
              <a:buFont typeface="+mj-lt"/>
              <a:buAutoNum type="arabicPeriod"/>
            </a:pPr>
            <a:r>
              <a:rPr lang="es-PR" sz="1400" dirty="0"/>
              <a:t>Implementación primeros estimados de la incorporación de la nueva metodología para los servicios bancarios y de seguros.</a:t>
            </a:r>
          </a:p>
          <a:p>
            <a:pPr marL="342900" indent="-342900">
              <a:buFont typeface="+mj-lt"/>
              <a:buAutoNum type="arabicPeriod"/>
            </a:pPr>
            <a:r>
              <a:rPr lang="es-PR" sz="1400" dirty="0"/>
              <a:t>Iniciar la incorporación del efecto monetario de todas las revisiones a series históricas posibles, incluyendo el Censo Económico 2012 como punto de referencia.</a:t>
            </a:r>
          </a:p>
          <a:p>
            <a:pPr marL="342900" indent="-342900">
              <a:buFont typeface="+mj-lt"/>
              <a:buAutoNum type="arabicPeriod"/>
            </a:pPr>
            <a:r>
              <a:rPr lang="es-PR" sz="1400" dirty="0"/>
              <a:t>Iniciar la incorporación de los cambios de los deflactores de inversión en construcción, inversión en maquinaria y equipo y resto del mundo.  Estos deflactores deben estar en año base 2007</a:t>
            </a:r>
            <a:r>
              <a:rPr lang="es-PR" sz="1400" dirty="0" smtClean="0"/>
              <a:t>.</a:t>
            </a:r>
            <a:endParaRPr lang="es-PR" sz="1400" dirty="0"/>
          </a:p>
        </p:txBody>
      </p:sp>
    </p:spTree>
    <p:extLst>
      <p:ext uri="{BB962C8B-B14F-4D97-AF65-F5344CB8AC3E}">
        <p14:creationId xmlns:p14="http://schemas.microsoft.com/office/powerpoint/2010/main" val="42158256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Logros Alcanzados</a:t>
            </a:r>
            <a:endParaRPr lang="es-PR" dirty="0"/>
          </a:p>
        </p:txBody>
      </p:sp>
      <p:sp>
        <p:nvSpPr>
          <p:cNvPr id="3" name="Content Placeholder 2"/>
          <p:cNvSpPr>
            <a:spLocks noGrp="1"/>
          </p:cNvSpPr>
          <p:nvPr>
            <p:ph idx="1"/>
          </p:nvPr>
        </p:nvSpPr>
        <p:spPr/>
        <p:txBody>
          <a:bodyPr>
            <a:noAutofit/>
          </a:bodyPr>
          <a:lstStyle/>
          <a:p>
            <a:r>
              <a:rPr lang="es-PR" dirty="0"/>
              <a:t>Plan detallado para el primer semestre </a:t>
            </a:r>
            <a:r>
              <a:rPr lang="es-PR" dirty="0" smtClean="0"/>
              <a:t>2016 (Cont.):</a:t>
            </a:r>
            <a:endParaRPr lang="es-PR" dirty="0"/>
          </a:p>
          <a:p>
            <a:pPr marL="342900" indent="-342900">
              <a:buFont typeface="+mj-lt"/>
              <a:buAutoNum type="arabicPeriod" startAt="7"/>
            </a:pPr>
            <a:r>
              <a:rPr lang="es-PR" dirty="0"/>
              <a:t>Iniciar la incorporación de Fisher, con año de referencia 2009.</a:t>
            </a:r>
          </a:p>
          <a:p>
            <a:pPr marL="342900" indent="-342900">
              <a:buFont typeface="+mj-lt"/>
              <a:buAutoNum type="arabicPeriod" startAt="7"/>
            </a:pPr>
            <a:r>
              <a:rPr lang="es-PR" dirty="0"/>
              <a:t>Producir matriz de insumo-producto de 2007 por parte del Subprograma de Análisis Social, Modelos y Proyecciones.</a:t>
            </a:r>
          </a:p>
          <a:p>
            <a:pPr marL="342900" indent="-342900">
              <a:buFont typeface="+mj-lt"/>
              <a:buAutoNum type="arabicPeriod" startAt="7"/>
            </a:pPr>
            <a:r>
              <a:rPr lang="es-PR" dirty="0"/>
              <a:t>La Oficina de Gerencia y Presupuesto asigno fondos ($1.7 millones) para iniciar;</a:t>
            </a:r>
          </a:p>
          <a:p>
            <a:pPr marL="1028700" lvl="1" indent="-342900" algn="just">
              <a:lnSpc>
                <a:spcPct val="150000"/>
              </a:lnSpc>
              <a:spcBef>
                <a:spcPts val="200"/>
              </a:spcBef>
              <a:spcAft>
                <a:spcPts val="200"/>
              </a:spcAft>
              <a:buFont typeface="+mj-lt"/>
              <a:buAutoNum type="alphaLcPeriod"/>
            </a:pPr>
            <a:r>
              <a:rPr lang="es-PR" sz="1600" dirty="0" smtClean="0"/>
              <a:t>Encuesta </a:t>
            </a:r>
            <a:r>
              <a:rPr lang="es-PR" sz="1600" dirty="0"/>
              <a:t>del Viajero;</a:t>
            </a:r>
          </a:p>
          <a:p>
            <a:pPr marL="1028700" lvl="1" indent="-342900" algn="just">
              <a:lnSpc>
                <a:spcPct val="150000"/>
              </a:lnSpc>
              <a:spcBef>
                <a:spcPts val="200"/>
              </a:spcBef>
              <a:spcAft>
                <a:spcPts val="200"/>
              </a:spcAft>
              <a:buFont typeface="+mj-lt"/>
              <a:buAutoNum type="alphaLcPeriod"/>
            </a:pPr>
            <a:r>
              <a:rPr lang="es-PR" sz="1600" dirty="0"/>
              <a:t>La revisión de las encuestas de Cuentas Nacionales; y</a:t>
            </a:r>
          </a:p>
          <a:p>
            <a:pPr marL="1028700" lvl="1" indent="-342900" algn="just">
              <a:lnSpc>
                <a:spcPct val="150000"/>
              </a:lnSpc>
              <a:spcBef>
                <a:spcPts val="200"/>
              </a:spcBef>
              <a:spcAft>
                <a:spcPts val="200"/>
              </a:spcAft>
              <a:buFont typeface="+mj-lt"/>
              <a:buAutoNum type="alphaLcPeriod"/>
            </a:pPr>
            <a:r>
              <a:rPr lang="es-PR" sz="1600" dirty="0"/>
              <a:t>Desarrollo e incorporación de la nueva metodología de Intangibles al </a:t>
            </a:r>
            <a:r>
              <a:rPr lang="es-PR" sz="1600" dirty="0" err="1"/>
              <a:t>PNB</a:t>
            </a:r>
            <a:r>
              <a:rPr lang="es-PR" sz="1600" dirty="0"/>
              <a:t> y PIB.</a:t>
            </a:r>
          </a:p>
        </p:txBody>
      </p:sp>
    </p:spTree>
    <p:extLst>
      <p:ext uri="{BB962C8B-B14F-4D97-AF65-F5344CB8AC3E}">
        <p14:creationId xmlns:p14="http://schemas.microsoft.com/office/powerpoint/2010/main" val="9893299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6247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PR" dirty="0"/>
              <a:t>¿Por qué es importante disponer de buenas estadísticas? </a:t>
            </a:r>
          </a:p>
        </p:txBody>
      </p:sp>
      <p:sp>
        <p:nvSpPr>
          <p:cNvPr id="4" name="Content Placeholder 3"/>
          <p:cNvSpPr>
            <a:spLocks noGrp="1"/>
          </p:cNvSpPr>
          <p:nvPr>
            <p:ph idx="1"/>
          </p:nvPr>
        </p:nvSpPr>
        <p:spPr/>
        <p:txBody>
          <a:bodyPr>
            <a:normAutofit/>
          </a:bodyPr>
          <a:lstStyle/>
          <a:p>
            <a:r>
              <a:rPr lang="es-PR" dirty="0" smtClean="0"/>
              <a:t>El </a:t>
            </a:r>
            <a:r>
              <a:rPr lang="es-PR" dirty="0"/>
              <a:t>logro de resultados en términos de desarrollo económico requiere disponer de datos estadísticos confiables. Sin los datos estadísticos es imposible medir el avance logrado o elaborar políticas eficaces  y programas que atiendan adecuadamente las necesidades de los ciudadanos del país. </a:t>
            </a:r>
            <a:endParaRPr lang="es-PR" dirty="0" smtClean="0"/>
          </a:p>
          <a:p>
            <a:r>
              <a:rPr lang="es-PR" dirty="0"/>
              <a:t>Las estadísticas miden el estado de desarrollo de país y ayudan a establecer prioridades en las actividades futuras; permiten además medir la eficacia de las políticas públicas y de la asistencia para el desarrollo. Las estadísticas oficiales —especialmente los datos necesarios para medir y realizar la gestión de la economía de un país— son, en general, bienes públicos que deben ser considerados esenciales</a:t>
            </a:r>
            <a:r>
              <a:rPr lang="es-PR" dirty="0" smtClean="0"/>
              <a:t>.</a:t>
            </a:r>
            <a:endParaRPr lang="es-PR" dirty="0"/>
          </a:p>
        </p:txBody>
      </p:sp>
    </p:spTree>
    <p:extLst>
      <p:ext uri="{BB962C8B-B14F-4D97-AF65-F5344CB8AC3E}">
        <p14:creationId xmlns:p14="http://schemas.microsoft.com/office/powerpoint/2010/main" val="26455595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PR" dirty="0" smtClean="0"/>
              <a:t>Situación</a:t>
            </a:r>
            <a:endParaRPr lang="es-PR" dirty="0"/>
          </a:p>
        </p:txBody>
      </p:sp>
      <p:sp>
        <p:nvSpPr>
          <p:cNvPr id="4" name="Content Placeholder 3"/>
          <p:cNvSpPr>
            <a:spLocks noGrp="1"/>
          </p:cNvSpPr>
          <p:nvPr>
            <p:ph idx="1"/>
          </p:nvPr>
        </p:nvSpPr>
        <p:spPr/>
        <p:txBody>
          <a:bodyPr>
            <a:normAutofit/>
          </a:bodyPr>
          <a:lstStyle/>
          <a:p>
            <a:r>
              <a:rPr lang="es-PR" dirty="0"/>
              <a:t>El Gobierno no ha invertido adecuadamente en el mantenimiento del Sistema de Cuentas Nacionales. La erosión de los recursos asignados ha ocasionado atrasos en la recopilación y publicación de información económica </a:t>
            </a:r>
            <a:r>
              <a:rPr lang="es-PR" dirty="0" smtClean="0"/>
              <a:t>para informar la política pública y las gestiones privadas.</a:t>
            </a:r>
          </a:p>
          <a:p>
            <a:r>
              <a:rPr lang="es-PR" dirty="0"/>
              <a:t>Hay dos procesos entrelazados que hacen indispensable reforzar el sistema de la contabilidad nacional:</a:t>
            </a:r>
          </a:p>
          <a:p>
            <a:pPr marL="342900" indent="-342900">
              <a:buFont typeface="+mj-lt"/>
              <a:buAutoNum type="arabicPeriod"/>
            </a:pPr>
            <a:r>
              <a:rPr lang="es-PR" dirty="0"/>
              <a:t>La crisis económica y la necesidad de planificación efectiva para revitalizar la economía del país.</a:t>
            </a:r>
          </a:p>
          <a:p>
            <a:pPr marL="342900" indent="-342900">
              <a:buFont typeface="+mj-lt"/>
              <a:buAutoNum type="arabicPeriod"/>
            </a:pPr>
            <a:r>
              <a:rPr lang="es-PR" dirty="0"/>
              <a:t>La insistencia creciente de los bonistas para que se asegure un flujo continuo de información económica clave debidamente actualizada. </a:t>
            </a:r>
          </a:p>
        </p:txBody>
      </p:sp>
    </p:spTree>
    <p:extLst>
      <p:ext uri="{BB962C8B-B14F-4D97-AF65-F5344CB8AC3E}">
        <p14:creationId xmlns:p14="http://schemas.microsoft.com/office/powerpoint/2010/main" val="38890640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PR" dirty="0" smtClean="0"/>
              <a:t>Contexto y análisis</a:t>
            </a:r>
            <a:endParaRPr lang="es-PR" dirty="0"/>
          </a:p>
        </p:txBody>
      </p:sp>
      <p:sp>
        <p:nvSpPr>
          <p:cNvPr id="4" name="Content Placeholder 3"/>
          <p:cNvSpPr>
            <a:spLocks noGrp="1"/>
          </p:cNvSpPr>
          <p:nvPr>
            <p:ph idx="1"/>
          </p:nvPr>
        </p:nvSpPr>
        <p:spPr/>
        <p:txBody>
          <a:bodyPr>
            <a:normAutofit/>
          </a:bodyPr>
          <a:lstStyle/>
          <a:p>
            <a:r>
              <a:rPr lang="es-PR" dirty="0"/>
              <a:t>La Junta de Planificación ha sido el encargado de llevar el Sistema de Cuentas Nacionales desde la década del 1950. Al preparar las Cuentas Nacionales se aplican las guías del Negociado de Análisis Económico del Depto. de Comercio Federal en el Sistema de Cuentas Nacionales de Estados Unidos, así como las metodologías del Sistema de Cuentas Nacionales de la ONU. </a:t>
            </a:r>
            <a:r>
              <a:rPr lang="es-PR" dirty="0">
                <a:solidFill>
                  <a:schemeClr val="accent6"/>
                </a:solidFill>
              </a:rPr>
              <a:t>Actualmente el Sistema de Cuentas Nacionales de Puerto Rico es análogo al Sistema de Cuentas Nacionales de la ONU de 1968</a:t>
            </a:r>
            <a:r>
              <a:rPr lang="es-PR" dirty="0" smtClean="0"/>
              <a:t>.</a:t>
            </a:r>
            <a:endParaRPr lang="es-PR" dirty="0"/>
          </a:p>
        </p:txBody>
      </p:sp>
    </p:spTree>
    <p:extLst>
      <p:ext uri="{BB962C8B-B14F-4D97-AF65-F5344CB8AC3E}">
        <p14:creationId xmlns:p14="http://schemas.microsoft.com/office/powerpoint/2010/main" val="32352711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PR" dirty="0" smtClean="0"/>
              <a:t>Contexto y análisis</a:t>
            </a:r>
            <a:endParaRPr lang="es-PR" dirty="0"/>
          </a:p>
        </p:txBody>
      </p:sp>
      <p:sp>
        <p:nvSpPr>
          <p:cNvPr id="4" name="Content Placeholder 3"/>
          <p:cNvSpPr>
            <a:spLocks noGrp="1"/>
          </p:cNvSpPr>
          <p:nvPr>
            <p:ph idx="1"/>
          </p:nvPr>
        </p:nvSpPr>
        <p:spPr/>
        <p:txBody>
          <a:bodyPr>
            <a:normAutofit/>
          </a:bodyPr>
          <a:lstStyle/>
          <a:p>
            <a:r>
              <a:rPr lang="es-PR" dirty="0" smtClean="0"/>
              <a:t>Como </a:t>
            </a:r>
            <a:r>
              <a:rPr lang="es-PR" dirty="0"/>
              <a:t>parte del Grupo de Trabajo del Presidente de Estados Unidos sobre el Status de Puerto Rico, en septiembre del 2011, el Negociado de Análisis Económico Federal presentó y publicó su </a:t>
            </a:r>
            <a:r>
              <a:rPr lang="es-PR" dirty="0">
                <a:solidFill>
                  <a:schemeClr val="accent6"/>
                </a:solidFill>
              </a:rPr>
              <a:t>“</a:t>
            </a:r>
            <a:r>
              <a:rPr lang="es-PR" dirty="0" err="1">
                <a:solidFill>
                  <a:schemeClr val="accent6"/>
                </a:solidFill>
              </a:rPr>
              <a:t>Evaluation</a:t>
            </a:r>
            <a:r>
              <a:rPr lang="es-PR" dirty="0">
                <a:solidFill>
                  <a:schemeClr val="accent6"/>
                </a:solidFill>
              </a:rPr>
              <a:t> and </a:t>
            </a:r>
            <a:r>
              <a:rPr lang="es-PR" dirty="0" err="1">
                <a:solidFill>
                  <a:schemeClr val="accent6"/>
                </a:solidFill>
              </a:rPr>
              <a:t>Improvement</a:t>
            </a:r>
            <a:r>
              <a:rPr lang="es-PR" dirty="0">
                <a:solidFill>
                  <a:schemeClr val="accent6"/>
                </a:solidFill>
              </a:rPr>
              <a:t> of Puerto </a:t>
            </a:r>
            <a:r>
              <a:rPr lang="es-PR" dirty="0" err="1">
                <a:solidFill>
                  <a:schemeClr val="accent6"/>
                </a:solidFill>
              </a:rPr>
              <a:t>Rico’s</a:t>
            </a:r>
            <a:r>
              <a:rPr lang="es-PR" dirty="0">
                <a:solidFill>
                  <a:schemeClr val="accent6"/>
                </a:solidFill>
              </a:rPr>
              <a:t> </a:t>
            </a:r>
            <a:r>
              <a:rPr lang="es-PR" dirty="0" err="1">
                <a:solidFill>
                  <a:schemeClr val="accent6"/>
                </a:solidFill>
              </a:rPr>
              <a:t>National</a:t>
            </a:r>
            <a:r>
              <a:rPr lang="es-PR" dirty="0">
                <a:solidFill>
                  <a:schemeClr val="accent6"/>
                </a:solidFill>
              </a:rPr>
              <a:t> </a:t>
            </a:r>
            <a:r>
              <a:rPr lang="es-PR" dirty="0" err="1">
                <a:solidFill>
                  <a:schemeClr val="accent6"/>
                </a:solidFill>
              </a:rPr>
              <a:t>Economic</a:t>
            </a:r>
            <a:r>
              <a:rPr lang="es-PR" dirty="0">
                <a:solidFill>
                  <a:schemeClr val="accent6"/>
                </a:solidFill>
              </a:rPr>
              <a:t> </a:t>
            </a:r>
            <a:r>
              <a:rPr lang="es-PR" dirty="0" err="1">
                <a:solidFill>
                  <a:schemeClr val="accent6"/>
                </a:solidFill>
              </a:rPr>
              <a:t>Accounts</a:t>
            </a:r>
            <a:r>
              <a:rPr lang="es-PR" dirty="0">
                <a:solidFill>
                  <a:schemeClr val="accent6"/>
                </a:solidFill>
              </a:rPr>
              <a:t>”</a:t>
            </a:r>
            <a:r>
              <a:rPr lang="es-PR" dirty="0"/>
              <a:t>. Además, la empresa </a:t>
            </a:r>
            <a:r>
              <a:rPr lang="es-PR" dirty="0" err="1"/>
              <a:t>Phidelix</a:t>
            </a:r>
            <a:r>
              <a:rPr lang="es-PR" dirty="0"/>
              <a:t> Technologies, hoy Axiomática, Inc.,  fue contratada por el Banco Gubernamental de Fomento para realizar una evaluación del Programa de Planificación Económica y Social.  De ambos informes se desprenden una serie de recomendaciones que concuerdan en la necesidad de modernizar el Sistema de Cuentas Nacionales de Puerto Rico. </a:t>
            </a:r>
          </a:p>
          <a:p>
            <a:endParaRPr lang="es-PR" dirty="0"/>
          </a:p>
        </p:txBody>
      </p:sp>
    </p:spTree>
    <p:extLst>
      <p:ext uri="{BB962C8B-B14F-4D97-AF65-F5344CB8AC3E}">
        <p14:creationId xmlns:p14="http://schemas.microsoft.com/office/powerpoint/2010/main" val="588615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PR" dirty="0"/>
              <a:t>Plan para la reestructuración y modernización metodológica del sistema de cuentas nacionales</a:t>
            </a:r>
          </a:p>
        </p:txBody>
      </p:sp>
      <p:sp>
        <p:nvSpPr>
          <p:cNvPr id="4" name="Content Placeholder 3"/>
          <p:cNvSpPr>
            <a:spLocks noGrp="1"/>
          </p:cNvSpPr>
          <p:nvPr>
            <p:ph idx="1"/>
          </p:nvPr>
        </p:nvSpPr>
        <p:spPr/>
        <p:txBody>
          <a:bodyPr>
            <a:normAutofit/>
          </a:bodyPr>
          <a:lstStyle/>
          <a:p>
            <a:r>
              <a:rPr lang="es-PR" dirty="0"/>
              <a:t>El </a:t>
            </a:r>
            <a:r>
              <a:rPr lang="es-PR" dirty="0">
                <a:solidFill>
                  <a:schemeClr val="accent6"/>
                </a:solidFill>
              </a:rPr>
              <a:t>Plan para la Restructuración y Modernización Metodológica del Sistema de Cuentas Nacionales</a:t>
            </a:r>
            <a:r>
              <a:rPr lang="es-PR" dirty="0"/>
              <a:t>, fue adoptado por la Junta de Planificación con el propósito de lograr la modernización de las metodologías, las normas, las pautas y directrices de nuestro actual sistema de cuentas para que sean concurrentes con el Sistema de Cuentas Nacionales de Estados Unidos y el Sistema de Cuentas Nacionales (</a:t>
            </a:r>
            <a:r>
              <a:rPr lang="es-PR" dirty="0" err="1"/>
              <a:t>SCN</a:t>
            </a:r>
            <a:r>
              <a:rPr lang="es-PR" dirty="0"/>
              <a:t>) de la ONU al 2008</a:t>
            </a:r>
            <a:r>
              <a:rPr lang="es-PR" dirty="0" smtClean="0"/>
              <a:t>.</a:t>
            </a:r>
            <a:endParaRPr lang="es-PR" dirty="0"/>
          </a:p>
          <a:p>
            <a:endParaRPr lang="es-PR" dirty="0"/>
          </a:p>
          <a:p>
            <a:endParaRPr lang="es-PR" dirty="0"/>
          </a:p>
        </p:txBody>
      </p:sp>
    </p:spTree>
    <p:extLst>
      <p:ext uri="{BB962C8B-B14F-4D97-AF65-F5344CB8AC3E}">
        <p14:creationId xmlns:p14="http://schemas.microsoft.com/office/powerpoint/2010/main" val="8149397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PR" dirty="0" smtClean="0"/>
              <a:t>Recomendaciones del informe</a:t>
            </a:r>
            <a:endParaRPr lang="es-PR" dirty="0"/>
          </a:p>
        </p:txBody>
      </p:sp>
      <p:sp>
        <p:nvSpPr>
          <p:cNvPr id="4" name="Content Placeholder 3"/>
          <p:cNvSpPr>
            <a:spLocks noGrp="1"/>
          </p:cNvSpPr>
          <p:nvPr>
            <p:ph idx="1"/>
          </p:nvPr>
        </p:nvSpPr>
        <p:spPr/>
        <p:txBody>
          <a:bodyPr>
            <a:normAutofit/>
          </a:bodyPr>
          <a:lstStyle/>
          <a:p>
            <a:pPr marL="342900" indent="-342900">
              <a:buFont typeface="+mj-lt"/>
              <a:buAutoNum type="arabicPeriod"/>
            </a:pPr>
            <a:r>
              <a:rPr lang="es-PR" dirty="0" smtClean="0"/>
              <a:t>Utilizar </a:t>
            </a:r>
            <a:r>
              <a:rPr lang="es-PR" dirty="0"/>
              <a:t>los </a:t>
            </a:r>
            <a:r>
              <a:rPr lang="es-PR" dirty="0">
                <a:solidFill>
                  <a:schemeClr val="accent6"/>
                </a:solidFill>
              </a:rPr>
              <a:t>índices de cadena de Fisher </a:t>
            </a:r>
            <a:r>
              <a:rPr lang="es-PR" dirty="0"/>
              <a:t>para calcular la producción real y medir los cambios en los precios (inflación).</a:t>
            </a:r>
          </a:p>
          <a:p>
            <a:pPr marL="342900" indent="-342900">
              <a:buFont typeface="+mj-lt"/>
              <a:buAutoNum type="arabicPeriod"/>
            </a:pPr>
            <a:r>
              <a:rPr lang="es-PR" dirty="0"/>
              <a:t>Aumentar la utilización de la información contenida en los diversos </a:t>
            </a:r>
            <a:r>
              <a:rPr lang="es-PR" dirty="0">
                <a:solidFill>
                  <a:schemeClr val="accent6"/>
                </a:solidFill>
              </a:rPr>
              <a:t>censos económicos </a:t>
            </a:r>
            <a:r>
              <a:rPr lang="es-PR" dirty="0"/>
              <a:t>para diversos aspectos de la estimación de las Cuentas Nacionales.  </a:t>
            </a:r>
          </a:p>
          <a:p>
            <a:pPr marL="342900" indent="-342900">
              <a:buFont typeface="+mj-lt"/>
              <a:buAutoNum type="arabicPeriod"/>
            </a:pPr>
            <a:r>
              <a:rPr lang="es-PR" dirty="0"/>
              <a:t>Crear </a:t>
            </a:r>
            <a:r>
              <a:rPr lang="es-PR" dirty="0">
                <a:solidFill>
                  <a:schemeClr val="accent6"/>
                </a:solidFill>
              </a:rPr>
              <a:t>cuentas trimestrales </a:t>
            </a:r>
            <a:r>
              <a:rPr lang="es-PR" dirty="0"/>
              <a:t>del Producto Interno Bruto (PIB). </a:t>
            </a:r>
          </a:p>
          <a:p>
            <a:pPr marL="342900" indent="-342900">
              <a:buFont typeface="+mj-lt"/>
              <a:buAutoNum type="arabicPeriod"/>
            </a:pPr>
            <a:r>
              <a:rPr lang="es-PR" dirty="0"/>
              <a:t>Aumentar el </a:t>
            </a:r>
            <a:r>
              <a:rPr lang="es-PR" dirty="0">
                <a:solidFill>
                  <a:schemeClr val="accent6"/>
                </a:solidFill>
              </a:rPr>
              <a:t>nivel de detalle de los indicadores económicos </a:t>
            </a:r>
            <a:r>
              <a:rPr lang="es-PR" dirty="0"/>
              <a:t>que actualmente publicamos. </a:t>
            </a:r>
          </a:p>
          <a:p>
            <a:pPr marL="342900" indent="-342900">
              <a:buFont typeface="+mj-lt"/>
              <a:buAutoNum type="arabicPeriod"/>
            </a:pPr>
            <a:r>
              <a:rPr lang="es-PR" dirty="0"/>
              <a:t>Mejorar y actualizar los </a:t>
            </a:r>
            <a:r>
              <a:rPr lang="es-PR" dirty="0">
                <a:solidFill>
                  <a:schemeClr val="accent6"/>
                </a:solidFill>
              </a:rPr>
              <a:t>estimados de los servicios bancarios y los seguros</a:t>
            </a:r>
            <a:r>
              <a:rPr lang="es-PR" dirty="0"/>
              <a:t>. </a:t>
            </a:r>
          </a:p>
          <a:p>
            <a:endParaRPr lang="es-PR" dirty="0"/>
          </a:p>
          <a:p>
            <a:endParaRPr lang="es-PR" dirty="0"/>
          </a:p>
          <a:p>
            <a:endParaRPr lang="es-PR" dirty="0"/>
          </a:p>
        </p:txBody>
      </p:sp>
    </p:spTree>
    <p:extLst>
      <p:ext uri="{BB962C8B-B14F-4D97-AF65-F5344CB8AC3E}">
        <p14:creationId xmlns:p14="http://schemas.microsoft.com/office/powerpoint/2010/main" val="36187179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PR" dirty="0"/>
              <a:t>Recomendaciones del informe</a:t>
            </a:r>
          </a:p>
        </p:txBody>
      </p:sp>
      <p:sp>
        <p:nvSpPr>
          <p:cNvPr id="4" name="Content Placeholder 3"/>
          <p:cNvSpPr>
            <a:spLocks noGrp="1"/>
          </p:cNvSpPr>
          <p:nvPr>
            <p:ph idx="1"/>
          </p:nvPr>
        </p:nvSpPr>
        <p:spPr/>
        <p:txBody>
          <a:bodyPr>
            <a:normAutofit lnSpcReduction="10000"/>
          </a:bodyPr>
          <a:lstStyle/>
          <a:p>
            <a:r>
              <a:rPr lang="es-PR" b="1" dirty="0" smtClean="0"/>
              <a:t>Las </a:t>
            </a:r>
            <a:r>
              <a:rPr lang="es-PR" b="1" dirty="0"/>
              <a:t>principales recomendaciones </a:t>
            </a:r>
            <a:r>
              <a:rPr lang="es-PR" b="1" dirty="0" smtClean="0"/>
              <a:t>son (cont.): </a:t>
            </a:r>
            <a:endParaRPr lang="es-PR" b="1" dirty="0"/>
          </a:p>
          <a:p>
            <a:pPr marL="342900" indent="-342900">
              <a:buFont typeface="+mj-lt"/>
              <a:buAutoNum type="arabicPeriod" startAt="6"/>
            </a:pPr>
            <a:r>
              <a:rPr lang="es-PR" dirty="0" smtClean="0"/>
              <a:t> </a:t>
            </a:r>
            <a:r>
              <a:rPr lang="es-PR" dirty="0" smtClean="0">
                <a:solidFill>
                  <a:schemeClr val="accent6"/>
                </a:solidFill>
              </a:rPr>
              <a:t>Publicar</a:t>
            </a:r>
            <a:r>
              <a:rPr lang="es-PR" dirty="0" smtClean="0"/>
              <a:t> </a:t>
            </a:r>
            <a:r>
              <a:rPr lang="es-PR" dirty="0">
                <a:solidFill>
                  <a:schemeClr val="accent6"/>
                </a:solidFill>
              </a:rPr>
              <a:t>trimestralmente</a:t>
            </a:r>
            <a:r>
              <a:rPr lang="es-PR" dirty="0"/>
              <a:t> los estimados de las Cuentas de PIB y Producto Nacional Bruto (</a:t>
            </a:r>
            <a:r>
              <a:rPr lang="es-PR" dirty="0" err="1"/>
              <a:t>PNB</a:t>
            </a:r>
            <a:r>
              <a:rPr lang="es-PR" dirty="0"/>
              <a:t>). </a:t>
            </a:r>
          </a:p>
          <a:p>
            <a:pPr marL="342900" indent="-342900">
              <a:buFont typeface="+mj-lt"/>
              <a:buAutoNum type="arabicPeriod" startAt="6"/>
            </a:pPr>
            <a:r>
              <a:rPr lang="es-PR" dirty="0"/>
              <a:t>Conceder más </a:t>
            </a:r>
            <a:r>
              <a:rPr lang="es-PR" dirty="0">
                <a:solidFill>
                  <a:schemeClr val="accent6"/>
                </a:solidFill>
              </a:rPr>
              <a:t>prominencia al PIB sobre el </a:t>
            </a:r>
            <a:r>
              <a:rPr lang="es-PR" dirty="0" err="1">
                <a:solidFill>
                  <a:schemeClr val="accent6"/>
                </a:solidFill>
              </a:rPr>
              <a:t>PNB</a:t>
            </a:r>
            <a:r>
              <a:rPr lang="es-PR" dirty="0"/>
              <a:t>. Dar más importancia al PIB como indicador central de la producción. </a:t>
            </a:r>
          </a:p>
          <a:p>
            <a:pPr marL="342900" indent="-342900">
              <a:buFont typeface="+mj-lt"/>
              <a:buAutoNum type="arabicPeriod" startAt="6"/>
            </a:pPr>
            <a:r>
              <a:rPr lang="es-PR" dirty="0"/>
              <a:t>Tratar </a:t>
            </a:r>
            <a:r>
              <a:rPr lang="es-PR" dirty="0">
                <a:solidFill>
                  <a:schemeClr val="accent6"/>
                </a:solidFill>
              </a:rPr>
              <a:t>los gastos en activos intangibles como una inversión</a:t>
            </a:r>
            <a:r>
              <a:rPr lang="es-PR" dirty="0"/>
              <a:t>. El </a:t>
            </a:r>
            <a:r>
              <a:rPr lang="es-PR" dirty="0" err="1"/>
              <a:t>SCN</a:t>
            </a:r>
            <a:r>
              <a:rPr lang="es-PR" dirty="0"/>
              <a:t> del 2008 identifica a las siguientes categorías como activos intangibles como capital.</a:t>
            </a:r>
          </a:p>
          <a:p>
            <a:pPr marL="1028700" lvl="1" indent="-342900"/>
            <a:r>
              <a:rPr lang="es-PR" sz="1600" dirty="0"/>
              <a:t>Programas de computadoras (software)</a:t>
            </a:r>
          </a:p>
          <a:p>
            <a:pPr marL="1028700" lvl="1" indent="-342900"/>
            <a:r>
              <a:rPr lang="es-PR" sz="1600" dirty="0"/>
              <a:t>Gastos en Desarrollo e Investigación (</a:t>
            </a:r>
            <a:r>
              <a:rPr lang="es-PR" sz="1600" dirty="0" err="1"/>
              <a:t>R&amp;D</a:t>
            </a:r>
            <a:r>
              <a:rPr lang="es-PR" sz="1600" dirty="0"/>
              <a:t>)</a:t>
            </a:r>
          </a:p>
          <a:p>
            <a:pPr marL="1028700" lvl="1" indent="-342900"/>
            <a:r>
              <a:rPr lang="es-PR" sz="1600" dirty="0"/>
              <a:t>Gastos en algunas áreas de entretenimientos, creación literaria y artística.</a:t>
            </a:r>
          </a:p>
          <a:p>
            <a:pPr marL="342900" indent="-342900">
              <a:buFont typeface="+mj-lt"/>
              <a:buAutoNum type="arabicPeriod" startAt="6"/>
            </a:pPr>
            <a:r>
              <a:rPr lang="es-PR" dirty="0" smtClean="0"/>
              <a:t> </a:t>
            </a:r>
            <a:r>
              <a:rPr lang="es-PR" dirty="0" smtClean="0">
                <a:solidFill>
                  <a:schemeClr val="accent6"/>
                </a:solidFill>
              </a:rPr>
              <a:t>Aumentar </a:t>
            </a:r>
            <a:r>
              <a:rPr lang="es-PR" dirty="0">
                <a:solidFill>
                  <a:schemeClr val="accent6"/>
                </a:solidFill>
              </a:rPr>
              <a:t>el número de cuentas principales del sistema de Cuentas Sociales de 5 a 7 cuentas</a:t>
            </a:r>
            <a:r>
              <a:rPr lang="es-PR" dirty="0"/>
              <a:t>, siguiendo las directrices del </a:t>
            </a:r>
            <a:r>
              <a:rPr lang="es-PR" dirty="0" err="1"/>
              <a:t>SCN</a:t>
            </a:r>
            <a:r>
              <a:rPr lang="es-PR" dirty="0"/>
              <a:t> 2008.  Se dividirá la cuenta del Resto del Mundo en dos cuentas, la cuenta corriente y de transferencias, y la cuenta de capital. Se añade una séptima cuenta sobre el ingreso del sector privado</a:t>
            </a:r>
            <a:r>
              <a:rPr lang="es-PR" dirty="0" smtClean="0"/>
              <a:t>.</a:t>
            </a:r>
            <a:endParaRPr lang="es-PR" dirty="0"/>
          </a:p>
          <a:p>
            <a:endParaRPr lang="es-PR" dirty="0"/>
          </a:p>
          <a:p>
            <a:endParaRPr lang="es-PR" dirty="0"/>
          </a:p>
        </p:txBody>
      </p:sp>
    </p:spTree>
    <p:extLst>
      <p:ext uri="{BB962C8B-B14F-4D97-AF65-F5344CB8AC3E}">
        <p14:creationId xmlns:p14="http://schemas.microsoft.com/office/powerpoint/2010/main" val="11856970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11751</TotalTime>
  <Words>4151</Words>
  <Application>Microsoft Office PowerPoint</Application>
  <PresentationFormat>Widescreen</PresentationFormat>
  <Paragraphs>347</Paragraphs>
  <Slides>27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Plan para la Restructuración y  Modernización Metodológica del Sistema de Cuentas Nacionales</vt:lpstr>
      <vt:lpstr>PowerPoint Presentation</vt:lpstr>
      <vt:lpstr>¿Por qué es importante disponer de buenas estadísticas? </vt:lpstr>
      <vt:lpstr>Situación</vt:lpstr>
      <vt:lpstr>Contexto y análisis</vt:lpstr>
      <vt:lpstr>Contexto y análisis</vt:lpstr>
      <vt:lpstr>Plan para la reestructuración y modernización metodológica del sistema de cuentas nacionales</vt:lpstr>
      <vt:lpstr>Recomendaciones del informe</vt:lpstr>
      <vt:lpstr>Recomendaciones del informe</vt:lpstr>
      <vt:lpstr>Coordinación con Comercio y Tesoro</vt:lpstr>
      <vt:lpstr>Otras recomendaciones</vt:lpstr>
      <vt:lpstr>Tareas para los próximos 5 años</vt:lpstr>
      <vt:lpstr>Inversión necesaria del Plan</vt:lpstr>
      <vt:lpstr>Inversión anual 2016 a 2021</vt:lpstr>
      <vt:lpstr>Tareas en proceso 2016 a 2017</vt:lpstr>
      <vt:lpstr>Tareas en proceso 2017 a 2018</vt:lpstr>
      <vt:lpstr>Plan de Trabajo para el año fiscal 2017</vt:lpstr>
      <vt:lpstr>Plan de Trabajo para el año fiscal 2017 (Cont.)</vt:lpstr>
      <vt:lpstr>Fortalezas y Oportunidades del Plan </vt:lpstr>
      <vt:lpstr>Debilidades y Amenazas del Plan</vt:lpstr>
      <vt:lpstr>Logros Alcanzados</vt:lpstr>
      <vt:lpstr>Logros Alcanzados</vt:lpstr>
      <vt:lpstr>Logros Alcanzados</vt:lpstr>
      <vt:lpstr>Logros Alcanzados</vt:lpstr>
      <vt:lpstr>Logros Alcanzados</vt:lpstr>
      <vt:lpstr>Logros Alcanzados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Junta de Planificación</dc:creator>
  <cp:lastModifiedBy>Eduardo Santiago Parrilla</cp:lastModifiedBy>
  <cp:revision>622</cp:revision>
  <cp:lastPrinted>2016-09-20T16:19:30Z</cp:lastPrinted>
  <dcterms:created xsi:type="dcterms:W3CDTF">2015-09-28T18:39:25Z</dcterms:created>
  <dcterms:modified xsi:type="dcterms:W3CDTF">2016-09-20T17:43:21Z</dcterms:modified>
</cp:coreProperties>
</file>