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60" r:id="rId4"/>
    <p:sldId id="259" r:id="rId5"/>
    <p:sldId id="258" r:id="rId6"/>
    <p:sldId id="261" r:id="rId7"/>
    <p:sldId id="262" r:id="rId8"/>
    <p:sldId id="263" r:id="rId9"/>
    <p:sldId id="264" r:id="rId10"/>
    <p:sldId id="265" r:id="rId11"/>
    <p:sldId id="266" r:id="rId1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66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014" autoAdjust="0"/>
    <p:restoredTop sz="94660"/>
  </p:normalViewPr>
  <p:slideViewPr>
    <p:cSldViewPr snapToGrid="0" showGuides="1">
      <p:cViewPr varScale="1">
        <p:scale>
          <a:sx n="122" d="100"/>
          <a:sy n="122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166F-5CB8-4BE1-92BC-BB7BC6445A34}" type="datetimeFigureOut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18F7-83CC-4412-8D0E-98E91B566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50889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166F-5CB8-4BE1-92BC-BB7BC6445A34}" type="datetimeFigureOut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18F7-83CC-4412-8D0E-98E91B566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62480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166F-5CB8-4BE1-92BC-BB7BC6445A34}" type="datetimeFigureOut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18F7-83CC-4412-8D0E-98E91B566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498332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166F-5CB8-4BE1-92BC-BB7BC6445A34}" type="datetimeFigureOut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18F7-83CC-4412-8D0E-98E91B566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113271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166F-5CB8-4BE1-92BC-BB7BC6445A34}" type="datetimeFigureOut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18F7-83CC-4412-8D0E-98E91B566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95452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166F-5CB8-4BE1-92BC-BB7BC6445A34}" type="datetimeFigureOut">
              <a:rPr lang="en-US" smtClean="0"/>
              <a:t>6/10/2014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18F7-83CC-4412-8D0E-98E91B566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95260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166F-5CB8-4BE1-92BC-BB7BC6445A34}" type="datetimeFigureOut">
              <a:rPr lang="en-US" smtClean="0"/>
              <a:t>6/10/2014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18F7-83CC-4412-8D0E-98E91B566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9191250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166F-5CB8-4BE1-92BC-BB7BC6445A34}" type="datetimeFigureOut">
              <a:rPr lang="en-US" smtClean="0"/>
              <a:t>6/10/2014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18F7-83CC-4412-8D0E-98E91B566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41983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166F-5CB8-4BE1-92BC-BB7BC6445A34}" type="datetimeFigureOut">
              <a:rPr lang="en-US" smtClean="0"/>
              <a:t>6/10/2014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18F7-83CC-4412-8D0E-98E91B566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6231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166F-5CB8-4BE1-92BC-BB7BC6445A34}" type="datetimeFigureOut">
              <a:rPr lang="en-US" smtClean="0"/>
              <a:t>6/10/2014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18F7-83CC-4412-8D0E-98E91B566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5269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DB166F-5CB8-4BE1-92BC-BB7BC6445A34}" type="datetimeFigureOut">
              <a:rPr lang="en-US" smtClean="0"/>
              <a:t>6/10/2014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A9518F7-83CC-4412-8D0E-98E91B566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31885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DB166F-5CB8-4BE1-92BC-BB7BC6445A34}" type="datetimeFigureOut">
              <a:rPr lang="en-US" smtClean="0"/>
              <a:t>6/10/2014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A9518F7-83CC-4412-8D0E-98E91B566FD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72348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1.xlsx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3.emf"/><Relationship Id="rId4" Type="http://schemas.openxmlformats.org/officeDocument/2006/relationships/image" Target="../media/image2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Enhancing the economy growth of Puerto Rico 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rgbClr val="FF0000"/>
                </a:solidFill>
              </a:rPr>
              <a:t>Calculating the amount of  fixed investment needed to boost economic growth </a:t>
            </a:r>
            <a:endParaRPr lang="en-US" sz="3600" b="1" i="1" dirty="0">
              <a:solidFill>
                <a:srgbClr val="FF0000"/>
              </a:solidFill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2470638" y="4844560"/>
            <a:ext cx="7886700" cy="1735993"/>
          </a:xfrm>
          <a:prstGeom prst="round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sz="2400" dirty="0" smtClean="0"/>
          </a:p>
          <a:p>
            <a:pPr algn="ctr"/>
            <a:endParaRPr lang="en-US" sz="2400" dirty="0"/>
          </a:p>
          <a:p>
            <a:pPr algn="ctr"/>
            <a:r>
              <a:rPr lang="en-US" sz="2400" dirty="0" smtClean="0"/>
              <a:t>Prepared </a:t>
            </a:r>
            <a:r>
              <a:rPr lang="en-US" sz="2400" dirty="0" smtClean="0"/>
              <a:t>by </a:t>
            </a:r>
          </a:p>
          <a:p>
            <a:pPr algn="ctr"/>
            <a:r>
              <a:rPr lang="en-US" sz="2400" dirty="0" smtClean="0"/>
              <a:t>José I Alameda </a:t>
            </a:r>
            <a:r>
              <a:rPr lang="en-US" sz="2400" dirty="0" err="1" smtClean="0"/>
              <a:t>Lozada</a:t>
            </a:r>
            <a:r>
              <a:rPr lang="en-US" sz="2400" dirty="0" smtClean="0"/>
              <a:t> Ph.D.</a:t>
            </a:r>
          </a:p>
          <a:p>
            <a:pPr algn="ctr"/>
            <a:r>
              <a:rPr lang="en-US" sz="2400" dirty="0" smtClean="0"/>
              <a:t>Economist and Professor at the UPR, </a:t>
            </a:r>
            <a:r>
              <a:rPr lang="en-US" sz="2400" dirty="0" smtClean="0"/>
              <a:t>Mayaguez</a:t>
            </a:r>
          </a:p>
          <a:p>
            <a:pPr algn="ctr"/>
            <a:r>
              <a:rPr lang="en-US" sz="2400" dirty="0" smtClean="0"/>
              <a:t>June 10, 2014 (Revised)</a:t>
            </a:r>
            <a:endParaRPr lang="en-US" sz="2400" dirty="0"/>
          </a:p>
          <a:p>
            <a:pPr algn="ctr"/>
            <a:r>
              <a:rPr lang="en-US" sz="2400" dirty="0" smtClean="0"/>
              <a:t/>
            </a:r>
            <a:br>
              <a:rPr lang="en-US" sz="2400" dirty="0" smtClean="0"/>
            </a:b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2008123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an annual real growth rate of 5% 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1037492" y="5268743"/>
            <a:ext cx="9451731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n-US" sz="2800" dirty="0" smtClean="0"/>
              <a:t>TOTAL INVESTMENT NEEDED FOR A 5% REAL GROWTH RATE DURING PERIOD 2014-2020 IS $169,111 MILLIONS</a:t>
            </a:r>
            <a:endParaRPr lang="en-US" sz="2800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838200" y="1906954"/>
            <a:ext cx="10515600" cy="259417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23016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Scenarios for different real growth rates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541056029"/>
              </p:ext>
            </p:extLst>
          </p:nvPr>
        </p:nvGraphicFramePr>
        <p:xfrm>
          <a:off x="838200" y="1890345"/>
          <a:ext cx="10515600" cy="2730232"/>
        </p:xfrm>
        <a:graphic>
          <a:graphicData uri="http://schemas.openxmlformats.org/drawingml/2006/table">
            <a:tbl>
              <a:tblPr/>
              <a:tblGrid>
                <a:gridCol w="5344349"/>
                <a:gridCol w="5171251"/>
              </a:tblGrid>
              <a:tr h="4397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Real GNP Growth: 2014-2020</a:t>
                      </a:r>
                    </a:p>
                  </a:txBody>
                  <a:tcPr marL="21667" marR="21667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Invesment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Requirements: 2014-2020 </a:t>
                      </a:r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a/</a:t>
                      </a:r>
                    </a:p>
                  </a:txBody>
                  <a:tcPr marL="21667" marR="21667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7E6E6"/>
                    </a:solidFill>
                  </a:tcPr>
                </a:tc>
              </a:tr>
              <a:tr h="4397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2%</a:t>
                      </a:r>
                    </a:p>
                  </a:txBody>
                  <a:tcPr marL="21667" marR="21667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$95,146</a:t>
                      </a:r>
                      <a:endParaRPr lang="en-US" sz="24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667" marR="21667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4397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3%</a:t>
                      </a:r>
                    </a:p>
                  </a:txBody>
                  <a:tcPr marL="21667" marR="21667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118,800</a:t>
                      </a:r>
                    </a:p>
                  </a:txBody>
                  <a:tcPr marL="21667" marR="21667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97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4%</a:t>
                      </a:r>
                    </a:p>
                  </a:txBody>
                  <a:tcPr marL="21667" marR="21667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143,500</a:t>
                      </a:r>
                    </a:p>
                  </a:txBody>
                  <a:tcPr marL="21667" marR="21667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439784"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5%</a:t>
                      </a:r>
                    </a:p>
                  </a:txBody>
                  <a:tcPr marL="21667" marR="21667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24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169,100</a:t>
                      </a:r>
                    </a:p>
                  </a:txBody>
                  <a:tcPr marL="21667" marR="21667" marT="9525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34402">
                <a:tc>
                  <a:txBody>
                    <a:bodyPr/>
                    <a:lstStyle/>
                    <a:p>
                      <a:pPr algn="l" fontAlgn="b"/>
                      <a:endParaRPr lang="en-US" sz="12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667" marR="21667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667" marR="21667" marT="9525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</a:tcPr>
                </a:tc>
              </a:tr>
              <a:tr h="296910">
                <a:tc>
                  <a:txBody>
                    <a:bodyPr/>
                    <a:lstStyle/>
                    <a:p>
                      <a:pPr algn="l" fontAlgn="b"/>
                      <a:r>
                        <a:rPr lang="en-US" sz="16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a/ millions of dollars</a:t>
                      </a:r>
                    </a:p>
                  </a:txBody>
                  <a:tcPr marL="21667" marR="21667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E7E6E6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endParaRPr lang="en-US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21667" marR="21667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6" name="Rectangle 5"/>
          <p:cNvSpPr/>
          <p:nvPr/>
        </p:nvSpPr>
        <p:spPr>
          <a:xfrm>
            <a:off x="965688" y="4914900"/>
            <a:ext cx="10260623" cy="131884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n-US" sz="24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 order to enhance steady-state economic growth process, the investment requirements in Puerto Rico are really high. Then, local authorities need to re-focus the source of investment or diversify countries portfolio. </a:t>
            </a:r>
            <a:endParaRPr lang="en-US" sz="24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047817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563319"/>
            <a:ext cx="10515600" cy="760290"/>
          </a:xfrm>
        </p:spPr>
        <p:txBody>
          <a:bodyPr>
            <a:normAutofit fontScale="90000"/>
          </a:bodyPr>
          <a:lstStyle/>
          <a:p>
            <a:r>
              <a:rPr lang="nn-NO" b="1" dirty="0" smtClean="0"/>
              <a:t>Main nominal GNP’s components</a:t>
            </a:r>
            <a:br>
              <a:rPr lang="nn-NO" b="1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nn-NO" b="1" dirty="0"/>
          </a:p>
          <a:p>
            <a:endParaRPr lang="nn-NO" b="1" dirty="0" smtClean="0"/>
          </a:p>
          <a:p>
            <a:r>
              <a:rPr lang="nn-NO" b="1" dirty="0" smtClean="0"/>
              <a:t>GNP = Gross National Product, </a:t>
            </a:r>
          </a:p>
          <a:p>
            <a:r>
              <a:rPr lang="nn-NO" b="1" dirty="0" smtClean="0"/>
              <a:t>C = Personal Consumption</a:t>
            </a:r>
          </a:p>
          <a:p>
            <a:r>
              <a:rPr lang="nn-NO" b="1" dirty="0" smtClean="0"/>
              <a:t>G = Government Expenditures</a:t>
            </a:r>
          </a:p>
          <a:p>
            <a:r>
              <a:rPr lang="nn-NO" b="1" dirty="0" smtClean="0"/>
              <a:t>I = Gross Domestic Investment</a:t>
            </a:r>
          </a:p>
          <a:p>
            <a:r>
              <a:rPr lang="en-US" b="1" dirty="0" smtClean="0"/>
              <a:t>X= Sales to the rest of the world or Exports</a:t>
            </a:r>
          </a:p>
          <a:p>
            <a:r>
              <a:rPr lang="en-US" b="1" dirty="0" smtClean="0"/>
              <a:t>M = Purchases from the rest of the world or Imports</a:t>
            </a:r>
            <a:endParaRPr lang="en-US" b="1" dirty="0"/>
          </a:p>
        </p:txBody>
      </p:sp>
      <p:sp>
        <p:nvSpPr>
          <p:cNvPr id="4" name="Rectangle 3"/>
          <p:cNvSpPr/>
          <p:nvPr/>
        </p:nvSpPr>
        <p:spPr>
          <a:xfrm>
            <a:off x="3165232" y="1323609"/>
            <a:ext cx="5603631" cy="830505"/>
          </a:xfrm>
          <a:prstGeom prst="rect">
            <a:avLst/>
          </a:prstGeom>
          <a:solidFill>
            <a:schemeClr val="accent6">
              <a:lumMod val="20000"/>
              <a:lumOff val="80000"/>
            </a:schemeClr>
          </a:solidFill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nn-NO" sz="3600" b="1" dirty="0" smtClean="0"/>
          </a:p>
          <a:p>
            <a:pPr algn="ctr"/>
            <a:r>
              <a:rPr lang="nn-NO" sz="3600" b="1" dirty="0" smtClean="0"/>
              <a:t>GNP = C + G + I + (X –M)</a:t>
            </a:r>
          </a:p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3440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028701" y="395653"/>
            <a:ext cx="10295792" cy="66821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b="1" dirty="0" smtClean="0">
                <a:solidFill>
                  <a:schemeClr val="tx1"/>
                </a:solidFill>
              </a:rPr>
              <a:t>Puerto Rico’s GNP Components, nominal prices</a:t>
            </a:r>
            <a:endParaRPr lang="en-US" sz="3600" b="1" dirty="0">
              <a:solidFill>
                <a:schemeClr val="tx1"/>
              </a:solidFill>
            </a:endParaRPr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704414" y="1400018"/>
            <a:ext cx="10783171" cy="436773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1136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assumption of the model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Re-grouping the components:</a:t>
            </a:r>
          </a:p>
          <a:p>
            <a:endParaRPr lang="en-US" dirty="0" smtClean="0"/>
          </a:p>
          <a:p>
            <a:pPr lvl="1"/>
            <a:r>
              <a:rPr lang="nn-NO" sz="4400" b="1" dirty="0" smtClean="0"/>
              <a:t>GNP = (C + G)     +     (X –M)       +     I </a:t>
            </a:r>
          </a:p>
          <a:p>
            <a:pPr lvl="1"/>
            <a:endParaRPr lang="en-US" dirty="0"/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4"/>
            <a:endParaRPr lang="en-US" dirty="0"/>
          </a:p>
        </p:txBody>
      </p:sp>
      <p:sp>
        <p:nvSpPr>
          <p:cNvPr id="4" name="Up Arrow 3"/>
          <p:cNvSpPr/>
          <p:nvPr/>
        </p:nvSpPr>
        <p:spPr>
          <a:xfrm>
            <a:off x="2725615" y="3631225"/>
            <a:ext cx="2373923" cy="1696914"/>
          </a:xfrm>
          <a:prstGeom prst="upArrow">
            <a:avLst/>
          </a:prstGeom>
          <a:solidFill>
            <a:schemeClr val="accent6">
              <a:lumMod val="40000"/>
              <a:lumOff val="60000"/>
            </a:schemeClr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Fixed average growth rate</a:t>
            </a:r>
            <a:endParaRPr lang="en-US" dirty="0"/>
          </a:p>
        </p:txBody>
      </p:sp>
      <p:sp>
        <p:nvSpPr>
          <p:cNvPr id="5" name="Up Arrow 4"/>
          <p:cNvSpPr/>
          <p:nvPr/>
        </p:nvSpPr>
        <p:spPr>
          <a:xfrm>
            <a:off x="5852745" y="3511064"/>
            <a:ext cx="2373923" cy="1696914"/>
          </a:xfrm>
          <a:prstGeom prst="upArrow">
            <a:avLst/>
          </a:prstGeom>
          <a:solidFill>
            <a:schemeClr val="accent4"/>
          </a:solidFill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Fixed amount </a:t>
            </a:r>
            <a:endParaRPr lang="en-US" dirty="0"/>
          </a:p>
        </p:txBody>
      </p:sp>
      <p:sp>
        <p:nvSpPr>
          <p:cNvPr id="6" name="Up Arrow 5"/>
          <p:cNvSpPr/>
          <p:nvPr/>
        </p:nvSpPr>
        <p:spPr>
          <a:xfrm>
            <a:off x="8669215" y="3511064"/>
            <a:ext cx="2373923" cy="1696914"/>
          </a:xfrm>
          <a:prstGeom prst="upArrow">
            <a:avLst/>
          </a:prstGeom>
          <a:solidFill>
            <a:schemeClr val="accent3">
              <a:lumMod val="60000"/>
              <a:lumOff val="40000"/>
            </a:schemeClr>
          </a:solidFill>
          <a:ln>
            <a:solidFill>
              <a:schemeClr val="accent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Target Variable growth rate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9441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Main assumptions to forecast GNP 2014-2020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Assumptions under this model:</a:t>
            </a:r>
          </a:p>
          <a:p>
            <a:pPr lvl="1"/>
            <a:r>
              <a:rPr lang="en-US" smtClean="0"/>
              <a:t>Inflation rate = 2%</a:t>
            </a: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Fixed average growth rate  </a:t>
            </a:r>
          </a:p>
          <a:p>
            <a:pPr lvl="1"/>
            <a:endParaRPr lang="en-US" dirty="0"/>
          </a:p>
          <a:p>
            <a:pPr marL="457200" lvl="1" indent="0">
              <a:buNone/>
            </a:pPr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Fixed amount  </a:t>
            </a:r>
          </a:p>
          <a:p>
            <a:pPr lvl="1"/>
            <a:endParaRPr lang="en-US" dirty="0"/>
          </a:p>
        </p:txBody>
      </p:sp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9812065"/>
              </p:ext>
            </p:extLst>
          </p:nvPr>
        </p:nvGraphicFramePr>
        <p:xfrm>
          <a:off x="1573823" y="3193013"/>
          <a:ext cx="7438292" cy="96574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37" name="Worksheet" r:id="rId3" imgW="4038641" imgH="628677" progId="Excel.Sheet.12">
                  <p:embed/>
                </p:oleObj>
              </mc:Choice>
              <mc:Fallback>
                <p:oleObj name="Worksheet" r:id="rId3" imgW="4038641" imgH="628677" progId="Excel.Shee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573823" y="3193013"/>
                        <a:ext cx="7438292" cy="96574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" name="Picture 4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573824" y="5012744"/>
            <a:ext cx="7438292" cy="869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4994726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b="1" dirty="0" smtClean="0"/>
              <a:t>Investment Requirement to enhance </a:t>
            </a:r>
            <a:br>
              <a:rPr lang="en-US" b="1" dirty="0" smtClean="0"/>
            </a:br>
            <a:r>
              <a:rPr lang="en-US" b="1" dirty="0" smtClean="0"/>
              <a:t>economic growth</a:t>
            </a:r>
            <a:endParaRPr lang="en-US"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22340"/>
            <a:ext cx="10515600" cy="4351338"/>
          </a:xfrm>
        </p:spPr>
        <p:txBody>
          <a:bodyPr>
            <a:normAutofit/>
          </a:bodyPr>
          <a:lstStyle/>
          <a:p>
            <a:r>
              <a:rPr lang="en-US" dirty="0" smtClean="0"/>
              <a:t>Target variable = Gross Fixed Investment</a:t>
            </a:r>
          </a:p>
          <a:p>
            <a:endParaRPr lang="en-US" dirty="0"/>
          </a:p>
          <a:p>
            <a:r>
              <a:rPr lang="en-US" dirty="0" smtClean="0"/>
              <a:t>I = Change inventories + Gross Fixed Investment</a:t>
            </a:r>
          </a:p>
          <a:p>
            <a:endParaRPr lang="en-US" dirty="0"/>
          </a:p>
          <a:p>
            <a:r>
              <a:rPr lang="en-US" dirty="0" smtClean="0"/>
              <a:t>Changes inventories is assumed at 260 millions during 2014-2020.</a:t>
            </a:r>
          </a:p>
          <a:p>
            <a:endParaRPr lang="en-US" dirty="0"/>
          </a:p>
          <a:p>
            <a:r>
              <a:rPr lang="en-US" dirty="0" smtClean="0"/>
              <a:t>Gross Fixed Investment is the target. It means construction of tangible plant building, machinery and equipment, and infrastructure.  </a:t>
            </a:r>
          </a:p>
        </p:txBody>
      </p:sp>
    </p:spTree>
    <p:extLst>
      <p:ext uri="{BB962C8B-B14F-4D97-AF65-F5344CB8AC3E}">
        <p14:creationId xmlns:p14="http://schemas.microsoft.com/office/powerpoint/2010/main" val="16409371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an annual real growth rate of 4% </a:t>
            </a:r>
            <a:endParaRPr lang="en-US" dirty="0"/>
          </a:p>
        </p:txBody>
      </p:sp>
      <p:graphicFrame>
        <p:nvGraphicFramePr>
          <p:cNvPr id="5" name="Table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75385541"/>
              </p:ext>
            </p:extLst>
          </p:nvPr>
        </p:nvGraphicFramePr>
        <p:xfrm>
          <a:off x="838200" y="1995855"/>
          <a:ext cx="10515600" cy="3731947"/>
        </p:xfrm>
        <a:graphic>
          <a:graphicData uri="http://schemas.openxmlformats.org/drawingml/2006/table">
            <a:tbl>
              <a:tblPr/>
              <a:tblGrid>
                <a:gridCol w="2089638"/>
                <a:gridCol w="1321252"/>
                <a:gridCol w="1144298"/>
                <a:gridCol w="993402"/>
                <a:gridCol w="993402"/>
                <a:gridCol w="993402"/>
                <a:gridCol w="993402"/>
                <a:gridCol w="993402"/>
                <a:gridCol w="993402"/>
              </a:tblGrid>
              <a:tr h="412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Items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43208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grwt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rate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40037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</a:tr>
              <a:tr h="400376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412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GNP , nominal  million $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6.00%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74,985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79,484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84,253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89,308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94,667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100,347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106,367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price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deflactor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4" marR="9434" marT="94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2014=100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102.0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104.0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106.0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112.0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12444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GNP real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 prices, millions 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$74,985 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$77,925 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$81,012 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$84,253 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$87,654 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$91,224 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$94,971 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32085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GNP real rate of growth, annual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 prices 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  <a:r>
                        <a:rPr lang="en-US" sz="18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ND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3.9%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4.0%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4.0%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4.0%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4.1%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4.1%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4823230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Puerto Rico’s investment </a:t>
            </a:r>
            <a:r>
              <a:rPr lang="en-US" dirty="0" smtClean="0"/>
              <a:t>requirements</a:t>
            </a:r>
            <a:endParaRPr lang="en-US" dirty="0"/>
          </a:p>
        </p:txBody>
      </p:sp>
      <p:sp>
        <p:nvSpPr>
          <p:cNvPr id="5" name="Rectangle 4"/>
          <p:cNvSpPr/>
          <p:nvPr/>
        </p:nvSpPr>
        <p:spPr>
          <a:xfrm>
            <a:off x="943707" y="5046785"/>
            <a:ext cx="10706100" cy="1274884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200" dirty="0" smtClean="0"/>
              <a:t>TOTAL INVESTMENT NEEDED FOR A 4% REAL GROWTH RATE DURING PERIOD 2014-2020 IS $143,500 MILLIONS</a:t>
            </a:r>
            <a:endParaRPr lang="en-US" sz="3200" dirty="0"/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6857" y="1581869"/>
            <a:ext cx="10918286" cy="270096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26296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For an annual real growth rate of 5% 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675311422"/>
              </p:ext>
            </p:extLst>
          </p:nvPr>
        </p:nvGraphicFramePr>
        <p:xfrm>
          <a:off x="553916" y="2101362"/>
          <a:ext cx="10799884" cy="3427893"/>
        </p:xfrm>
        <a:graphic>
          <a:graphicData uri="http://schemas.openxmlformats.org/drawingml/2006/table">
            <a:tbl>
              <a:tblPr/>
              <a:tblGrid>
                <a:gridCol w="1963029"/>
                <a:gridCol w="1540073"/>
                <a:gridCol w="1175234"/>
                <a:gridCol w="1020258"/>
                <a:gridCol w="1020258"/>
                <a:gridCol w="1020258"/>
                <a:gridCol w="1020258"/>
                <a:gridCol w="1020258"/>
                <a:gridCol w="1020258"/>
              </a:tblGrid>
              <a:tr h="3294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Items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</a:tr>
              <a:tr h="345178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avg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grwt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rate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2015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2016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2017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2018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2019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2020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98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>
                      <a:noFill/>
                    </a:lnB>
                    <a:solidFill>
                      <a:srgbClr val="000000"/>
                    </a:solidFill>
                  </a:tcPr>
                </a:tc>
              </a:tr>
              <a:tr h="319847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0000"/>
                    </a:solidFill>
                  </a:tcPr>
                </a:tc>
              </a:tr>
              <a:tr h="59468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GNP , nominal  million $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7.00%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75,692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80,991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86,660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92,726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99,217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106,162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113,594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29489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Impl</a:t>
                      </a:r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 price </a:t>
                      </a:r>
                      <a:r>
                        <a:rPr lang="en-US" sz="1800" b="1" i="0" u="none" strike="noStrike" dirty="0" err="1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deflactor</a:t>
                      </a:r>
                      <a:endParaRPr lang="en-US" sz="1800" b="1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434" marR="9434" marT="94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2014=100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100.0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102.0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104.0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106.0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108.0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110.0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112.0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68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GNP real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 prices, millions 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$75,692 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$79,403 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$83,327 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$87,477 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$91,868 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$96,511 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$101,423 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4681"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GNP real rate of growth, annual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l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2014 prices 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 </a:t>
                      </a:r>
                    </a:p>
                  </a:txBody>
                  <a:tcPr marL="9434" marR="9434" marT="9434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4.9%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4.9%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5.0%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5.0%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5.1%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en-US" sz="1800" b="1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5.1%</a:t>
                      </a:r>
                    </a:p>
                  </a:txBody>
                  <a:tcPr marL="9434" marR="9434" marT="9434" marB="0" anchor="b">
                    <a:lnL>
                      <a:noFill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210639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</TotalTime>
  <Words>501</Words>
  <Application>Microsoft Office PowerPoint</Application>
  <PresentationFormat>Widescreen</PresentationFormat>
  <Paragraphs>210</Paragraphs>
  <Slides>11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Calibri</vt:lpstr>
      <vt:lpstr>Calibri Light</vt:lpstr>
      <vt:lpstr>Office Theme</vt:lpstr>
      <vt:lpstr>Worksheet</vt:lpstr>
      <vt:lpstr>Enhancing the economy growth of Puerto Rico </vt:lpstr>
      <vt:lpstr>Main nominal GNP’s components </vt:lpstr>
      <vt:lpstr>PowerPoint Presentation</vt:lpstr>
      <vt:lpstr>Main assumption of the model</vt:lpstr>
      <vt:lpstr>Main assumptions to forecast GNP 2014-2020</vt:lpstr>
      <vt:lpstr>Investment Requirement to enhance  economic growth</vt:lpstr>
      <vt:lpstr>For an annual real growth rate of 4% </vt:lpstr>
      <vt:lpstr>Puerto Rico’s investment requirements</vt:lpstr>
      <vt:lpstr>For an annual real growth rate of 5% </vt:lpstr>
      <vt:lpstr>For an annual real growth rate of 5% </vt:lpstr>
      <vt:lpstr>Scenarios for different real growth rates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Owner</dc:creator>
  <cp:lastModifiedBy>Owner</cp:lastModifiedBy>
  <cp:revision>15</cp:revision>
  <dcterms:created xsi:type="dcterms:W3CDTF">2014-06-09T16:00:25Z</dcterms:created>
  <dcterms:modified xsi:type="dcterms:W3CDTF">2014-06-10T19:17:17Z</dcterms:modified>
</cp:coreProperties>
</file>